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1150" r:id="rId2"/>
    <p:sldId id="1164" r:id="rId3"/>
    <p:sldId id="1172" r:id="rId4"/>
    <p:sldId id="1135" r:id="rId5"/>
    <p:sldId id="1133" r:id="rId6"/>
    <p:sldId id="1163" r:id="rId7"/>
    <p:sldId id="1166" r:id="rId8"/>
    <p:sldId id="1180" r:id="rId9"/>
    <p:sldId id="1137" r:id="rId10"/>
    <p:sldId id="1181" r:id="rId11"/>
    <p:sldId id="1146" r:id="rId12"/>
    <p:sldId id="1147" r:id="rId13"/>
    <p:sldId id="1165" r:id="rId14"/>
    <p:sldId id="1173" r:id="rId15"/>
    <p:sldId id="1119" r:id="rId16"/>
    <p:sldId id="1168" r:id="rId17"/>
    <p:sldId id="1149" r:id="rId18"/>
    <p:sldId id="1120" r:id="rId19"/>
    <p:sldId id="1169" r:id="rId20"/>
    <p:sldId id="1144" r:id="rId21"/>
    <p:sldId id="1145" r:id="rId22"/>
    <p:sldId id="1122" r:id="rId23"/>
    <p:sldId id="1170" r:id="rId24"/>
    <p:sldId id="1132" r:id="rId25"/>
    <p:sldId id="1161" r:id="rId26"/>
    <p:sldId id="1123" r:id="rId27"/>
    <p:sldId id="1153" r:id="rId28"/>
    <p:sldId id="1151" r:id="rId29"/>
    <p:sldId id="114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456"/>
    <p:restoredTop sz="95846"/>
  </p:normalViewPr>
  <p:slideViewPr>
    <p:cSldViewPr snapToGrid="0" snapToObjects="1">
      <p:cViewPr varScale="1">
        <p:scale>
          <a:sx n="82" d="100"/>
          <a:sy n="82" d="100"/>
        </p:scale>
        <p:origin x="9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A1E70-EAE9-634C-A634-1280BFDBA666}" type="datetimeFigureOut">
              <a:rPr lang="en-US" smtClean="0"/>
              <a:t>6/3/2022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85E85-BED3-BE42-B24D-7028A4DD7D90}" type="slidenum">
              <a:rPr lang="en-US" smtClean="0"/>
              <a:t>‹#›</a:t>
            </a:fld>
            <a:endParaRPr lang="en-US"/>
          </a:p>
        </p:txBody>
      </p:sp>
    </p:spTree>
    <p:extLst>
      <p:ext uri="{BB962C8B-B14F-4D97-AF65-F5344CB8AC3E}">
        <p14:creationId xmlns:p14="http://schemas.microsoft.com/office/powerpoint/2010/main" val="13728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9</a:t>
            </a:fld>
            <a:endParaRPr lang="en-US"/>
          </a:p>
        </p:txBody>
      </p:sp>
    </p:spTree>
    <p:extLst>
      <p:ext uri="{BB962C8B-B14F-4D97-AF65-F5344CB8AC3E}">
        <p14:creationId xmlns:p14="http://schemas.microsoft.com/office/powerpoint/2010/main" val="3608294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12</a:t>
            </a:fld>
            <a:endParaRPr lang="en-US"/>
          </a:p>
        </p:txBody>
      </p:sp>
    </p:spTree>
    <p:extLst>
      <p:ext uri="{BB962C8B-B14F-4D97-AF65-F5344CB8AC3E}">
        <p14:creationId xmlns:p14="http://schemas.microsoft.com/office/powerpoint/2010/main" val="21647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15</a:t>
            </a:fld>
            <a:endParaRPr lang="en-US"/>
          </a:p>
        </p:txBody>
      </p:sp>
    </p:spTree>
    <p:extLst>
      <p:ext uri="{BB962C8B-B14F-4D97-AF65-F5344CB8AC3E}">
        <p14:creationId xmlns:p14="http://schemas.microsoft.com/office/powerpoint/2010/main" val="277396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18</a:t>
            </a:fld>
            <a:endParaRPr lang="en-US"/>
          </a:p>
        </p:txBody>
      </p:sp>
    </p:spTree>
    <p:extLst>
      <p:ext uri="{BB962C8B-B14F-4D97-AF65-F5344CB8AC3E}">
        <p14:creationId xmlns:p14="http://schemas.microsoft.com/office/powerpoint/2010/main" val="2976659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22</a:t>
            </a:fld>
            <a:endParaRPr lang="en-US"/>
          </a:p>
        </p:txBody>
      </p:sp>
    </p:spTree>
    <p:extLst>
      <p:ext uri="{BB962C8B-B14F-4D97-AF65-F5344CB8AC3E}">
        <p14:creationId xmlns:p14="http://schemas.microsoft.com/office/powerpoint/2010/main" val="248990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C9AF-0715-BE44-949F-A326E02CD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18D8F1-E40D-D04D-8943-9859943A0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ACED07-7D73-3341-8421-C54BC8D45777}"/>
              </a:ext>
            </a:extLst>
          </p:cNvPr>
          <p:cNvSpPr>
            <a:spLocks noGrp="1"/>
          </p:cNvSpPr>
          <p:nvPr>
            <p:ph type="dt" sz="half" idx="10"/>
          </p:nvPr>
        </p:nvSpPr>
        <p:spPr/>
        <p:txBody>
          <a:bodyPr/>
          <a:lstStyle/>
          <a:p>
            <a:fld id="{991CF7E4-5A77-1245-A50F-2ABAE0CE1185}" type="datetime1">
              <a:rPr lang="en-US" smtClean="0"/>
              <a:t>6/3/2022</a:t>
            </a:fld>
            <a:endParaRPr lang="en-US"/>
          </a:p>
        </p:txBody>
      </p:sp>
      <p:sp>
        <p:nvSpPr>
          <p:cNvPr id="5" name="Footer Placeholder 4">
            <a:extLst>
              <a:ext uri="{FF2B5EF4-FFF2-40B4-BE49-F238E27FC236}">
                <a16:creationId xmlns:a16="http://schemas.microsoft.com/office/drawing/2014/main" id="{242FDBD2-4776-A24B-ACAD-62CEC03AB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26C75-D904-FA46-895C-64D2E8C65749}"/>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4754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58E1-7F02-2245-B625-33332B7CD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1B219-2F77-5043-8AFC-59D08EC9C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F66C6-8FFD-9C4D-A37B-2014987D7CCF}"/>
              </a:ext>
            </a:extLst>
          </p:cNvPr>
          <p:cNvSpPr>
            <a:spLocks noGrp="1"/>
          </p:cNvSpPr>
          <p:nvPr>
            <p:ph type="dt" sz="half" idx="10"/>
          </p:nvPr>
        </p:nvSpPr>
        <p:spPr/>
        <p:txBody>
          <a:bodyPr/>
          <a:lstStyle/>
          <a:p>
            <a:fld id="{6C58ECC1-39EC-0C4A-8195-27C821FA4408}" type="datetime1">
              <a:rPr lang="en-US" smtClean="0"/>
              <a:t>6/3/2022</a:t>
            </a:fld>
            <a:endParaRPr lang="en-US"/>
          </a:p>
        </p:txBody>
      </p:sp>
      <p:sp>
        <p:nvSpPr>
          <p:cNvPr id="5" name="Footer Placeholder 4">
            <a:extLst>
              <a:ext uri="{FF2B5EF4-FFF2-40B4-BE49-F238E27FC236}">
                <a16:creationId xmlns:a16="http://schemas.microsoft.com/office/drawing/2014/main" id="{EEE4C6EA-3C89-F94E-BB69-7F3D3300B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CF61D-618C-9642-A8C7-8D277FC7EC9F}"/>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403243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CF2C-E51D-F942-8BF7-7D33E11E40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46947F-3836-8E40-AC07-438CB9880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8D809-BC31-F842-8D26-3ECE6087CA19}"/>
              </a:ext>
            </a:extLst>
          </p:cNvPr>
          <p:cNvSpPr>
            <a:spLocks noGrp="1"/>
          </p:cNvSpPr>
          <p:nvPr>
            <p:ph type="dt" sz="half" idx="10"/>
          </p:nvPr>
        </p:nvSpPr>
        <p:spPr/>
        <p:txBody>
          <a:bodyPr/>
          <a:lstStyle/>
          <a:p>
            <a:fld id="{C0191135-4C9E-6F4F-985F-4C8F4D18B2ED}" type="datetime1">
              <a:rPr lang="en-US" smtClean="0"/>
              <a:t>6/3/2022</a:t>
            </a:fld>
            <a:endParaRPr lang="en-US"/>
          </a:p>
        </p:txBody>
      </p:sp>
      <p:sp>
        <p:nvSpPr>
          <p:cNvPr id="5" name="Footer Placeholder 4">
            <a:extLst>
              <a:ext uri="{FF2B5EF4-FFF2-40B4-BE49-F238E27FC236}">
                <a16:creationId xmlns:a16="http://schemas.microsoft.com/office/drawing/2014/main" id="{70BA0117-CA46-B04D-8EB3-D15D441ED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A361A-8D11-1046-9D51-97BC9BCC1F7D}"/>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88792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EA10-DD2C-D241-951F-E40E95F85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73AB9-3597-B844-BDDB-FF9048D7A6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73D4B8-AD68-CF48-96B6-EB43A69BD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0A435-3749-2A4F-9A9C-2038D0FFDA09}"/>
              </a:ext>
            </a:extLst>
          </p:cNvPr>
          <p:cNvSpPr>
            <a:spLocks noGrp="1"/>
          </p:cNvSpPr>
          <p:nvPr>
            <p:ph type="dt" sz="half" idx="10"/>
          </p:nvPr>
        </p:nvSpPr>
        <p:spPr/>
        <p:txBody>
          <a:bodyPr/>
          <a:lstStyle/>
          <a:p>
            <a:fld id="{51CC3166-D5C4-B84C-9B41-B47CE9517922}" type="datetime1">
              <a:rPr lang="en-US" smtClean="0"/>
              <a:t>6/3/2022</a:t>
            </a:fld>
            <a:endParaRPr lang="en-US"/>
          </a:p>
        </p:txBody>
      </p:sp>
      <p:sp>
        <p:nvSpPr>
          <p:cNvPr id="6" name="Footer Placeholder 5">
            <a:extLst>
              <a:ext uri="{FF2B5EF4-FFF2-40B4-BE49-F238E27FC236}">
                <a16:creationId xmlns:a16="http://schemas.microsoft.com/office/drawing/2014/main" id="{6A015885-BBB2-ED4A-A16A-3AFDCA52A8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434B6D-8E52-5447-A1C7-0669DFC2A5D6}"/>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2424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23F7-BBDD-6346-AC1A-752599BE06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27AFF7-EF33-024D-BEA9-A7337BC47B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180628-C673-7346-A610-18489383FF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B39EC-499B-6346-BCF6-AE743080F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44904-19FF-374C-85D0-B345F4699F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B927E6-D107-3842-B1D5-3495F52EC52A}"/>
              </a:ext>
            </a:extLst>
          </p:cNvPr>
          <p:cNvSpPr>
            <a:spLocks noGrp="1"/>
          </p:cNvSpPr>
          <p:nvPr>
            <p:ph type="dt" sz="half" idx="10"/>
          </p:nvPr>
        </p:nvSpPr>
        <p:spPr/>
        <p:txBody>
          <a:bodyPr/>
          <a:lstStyle/>
          <a:p>
            <a:fld id="{445BBDF2-FF69-9545-9555-9FAC11610066}" type="datetime1">
              <a:rPr lang="en-US" smtClean="0"/>
              <a:t>6/3/2022</a:t>
            </a:fld>
            <a:endParaRPr lang="en-US"/>
          </a:p>
        </p:txBody>
      </p:sp>
      <p:sp>
        <p:nvSpPr>
          <p:cNvPr id="8" name="Footer Placeholder 7">
            <a:extLst>
              <a:ext uri="{FF2B5EF4-FFF2-40B4-BE49-F238E27FC236}">
                <a16:creationId xmlns:a16="http://schemas.microsoft.com/office/drawing/2014/main" id="{C92F5E6B-35E4-2043-B852-439D51638C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44835F-78CD-A74E-A932-148BD28B70C4}"/>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6193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05BBA-5E7F-A645-8D45-B32ECF9ADF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C239F2-B7C3-EE48-978B-33AB625B61F7}"/>
              </a:ext>
            </a:extLst>
          </p:cNvPr>
          <p:cNvSpPr>
            <a:spLocks noGrp="1"/>
          </p:cNvSpPr>
          <p:nvPr>
            <p:ph type="dt" sz="half" idx="10"/>
          </p:nvPr>
        </p:nvSpPr>
        <p:spPr/>
        <p:txBody>
          <a:bodyPr/>
          <a:lstStyle/>
          <a:p>
            <a:fld id="{B3053999-1C09-7F47-ABCC-589231614F82}" type="datetime1">
              <a:rPr lang="en-US" smtClean="0"/>
              <a:t>6/3/2022</a:t>
            </a:fld>
            <a:endParaRPr lang="en-US"/>
          </a:p>
        </p:txBody>
      </p:sp>
      <p:sp>
        <p:nvSpPr>
          <p:cNvPr id="4" name="Footer Placeholder 3">
            <a:extLst>
              <a:ext uri="{FF2B5EF4-FFF2-40B4-BE49-F238E27FC236}">
                <a16:creationId xmlns:a16="http://schemas.microsoft.com/office/drawing/2014/main" id="{CDFC9DFE-C15C-F845-A7F2-A47E3CE338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785504-8191-F549-817E-851A68A6FDA5}"/>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2230114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ED5D8-1872-7145-8863-7E8017AD10D3}"/>
              </a:ext>
            </a:extLst>
          </p:cNvPr>
          <p:cNvSpPr>
            <a:spLocks noGrp="1"/>
          </p:cNvSpPr>
          <p:nvPr>
            <p:ph type="dt" sz="half" idx="10"/>
          </p:nvPr>
        </p:nvSpPr>
        <p:spPr/>
        <p:txBody>
          <a:bodyPr/>
          <a:lstStyle/>
          <a:p>
            <a:fld id="{9085202B-9A2F-7C4F-8206-DB2A66765CD3}" type="datetime1">
              <a:rPr lang="en-US" smtClean="0"/>
              <a:t>6/3/2022</a:t>
            </a:fld>
            <a:endParaRPr lang="en-US"/>
          </a:p>
        </p:txBody>
      </p:sp>
      <p:sp>
        <p:nvSpPr>
          <p:cNvPr id="3" name="Footer Placeholder 2">
            <a:extLst>
              <a:ext uri="{FF2B5EF4-FFF2-40B4-BE49-F238E27FC236}">
                <a16:creationId xmlns:a16="http://schemas.microsoft.com/office/drawing/2014/main" id="{78666594-550C-6645-9D6C-A48A1F5057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CF21C9-6A06-864D-BAEB-E9E0B71D2878}"/>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9978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0DF7-76D5-3949-A767-DB936D316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2ECD85-C726-9843-AB8C-1D2AADFB74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BAC3E7-DC66-BD4D-B8E0-4FB7505A5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0AD476-4315-8245-8701-F3AC12B6B3FE}"/>
              </a:ext>
            </a:extLst>
          </p:cNvPr>
          <p:cNvSpPr>
            <a:spLocks noGrp="1"/>
          </p:cNvSpPr>
          <p:nvPr>
            <p:ph type="dt" sz="half" idx="10"/>
          </p:nvPr>
        </p:nvSpPr>
        <p:spPr/>
        <p:txBody>
          <a:bodyPr/>
          <a:lstStyle/>
          <a:p>
            <a:fld id="{F60FBD5E-1746-524C-95EC-51910D948665}" type="datetime1">
              <a:rPr lang="en-US" smtClean="0"/>
              <a:t>6/3/2022</a:t>
            </a:fld>
            <a:endParaRPr lang="en-US"/>
          </a:p>
        </p:txBody>
      </p:sp>
      <p:sp>
        <p:nvSpPr>
          <p:cNvPr id="6" name="Footer Placeholder 5">
            <a:extLst>
              <a:ext uri="{FF2B5EF4-FFF2-40B4-BE49-F238E27FC236}">
                <a16:creationId xmlns:a16="http://schemas.microsoft.com/office/drawing/2014/main" id="{AAB7BE45-6896-154C-B6D8-AF7CB840BF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AB44E0-D66D-EF4C-9A52-2640EA835C82}"/>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65665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3920-CF59-6543-895F-CFBE4CDD8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19B927-D459-4E41-94C4-E18F1DF8B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B6D7B8-6225-E744-B15E-942CE581A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FA0AA1-C3E6-5A4A-A9F1-A6460E4FCAF3}"/>
              </a:ext>
            </a:extLst>
          </p:cNvPr>
          <p:cNvSpPr>
            <a:spLocks noGrp="1"/>
          </p:cNvSpPr>
          <p:nvPr>
            <p:ph type="dt" sz="half" idx="10"/>
          </p:nvPr>
        </p:nvSpPr>
        <p:spPr/>
        <p:txBody>
          <a:bodyPr/>
          <a:lstStyle/>
          <a:p>
            <a:fld id="{C277F1C5-38D0-EB42-840F-B53BC7DBAA41}" type="datetime1">
              <a:rPr lang="en-US" smtClean="0"/>
              <a:t>6/3/2022</a:t>
            </a:fld>
            <a:endParaRPr lang="en-US"/>
          </a:p>
        </p:txBody>
      </p:sp>
      <p:sp>
        <p:nvSpPr>
          <p:cNvPr id="6" name="Footer Placeholder 5">
            <a:extLst>
              <a:ext uri="{FF2B5EF4-FFF2-40B4-BE49-F238E27FC236}">
                <a16:creationId xmlns:a16="http://schemas.microsoft.com/office/drawing/2014/main" id="{106BAF7B-C9D1-A24D-A047-72C277B71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CF774-9579-7B44-8854-F353987B9796}"/>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03042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B175-ABC6-D745-A796-9680312622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5E5039-F939-B740-8B2B-DC29857A1C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D667B-15E3-DF4D-BB60-D6CA492039C1}"/>
              </a:ext>
            </a:extLst>
          </p:cNvPr>
          <p:cNvSpPr>
            <a:spLocks noGrp="1"/>
          </p:cNvSpPr>
          <p:nvPr>
            <p:ph type="dt" sz="half" idx="10"/>
          </p:nvPr>
        </p:nvSpPr>
        <p:spPr/>
        <p:txBody>
          <a:bodyPr/>
          <a:lstStyle/>
          <a:p>
            <a:fld id="{AB8B8616-5B4C-D547-9626-7A7AD4AA2343}" type="datetime1">
              <a:rPr lang="en-US" smtClean="0"/>
              <a:t>6/3/2022</a:t>
            </a:fld>
            <a:endParaRPr lang="en-US"/>
          </a:p>
        </p:txBody>
      </p:sp>
      <p:sp>
        <p:nvSpPr>
          <p:cNvPr id="5" name="Footer Placeholder 4">
            <a:extLst>
              <a:ext uri="{FF2B5EF4-FFF2-40B4-BE49-F238E27FC236}">
                <a16:creationId xmlns:a16="http://schemas.microsoft.com/office/drawing/2014/main" id="{F2B104C2-156C-9648-8004-DBF1C76E4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76815-67EB-0B4D-A80F-E7CA10FB5763}"/>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80554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38AF2-A129-C647-BFAE-91477AC2AA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0E6B9-C6C2-9D4F-A782-D32DD55C45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25381-44F2-9C41-AF80-DAF0312E9563}"/>
              </a:ext>
            </a:extLst>
          </p:cNvPr>
          <p:cNvSpPr>
            <a:spLocks noGrp="1"/>
          </p:cNvSpPr>
          <p:nvPr>
            <p:ph type="dt" sz="half" idx="10"/>
          </p:nvPr>
        </p:nvSpPr>
        <p:spPr/>
        <p:txBody>
          <a:bodyPr/>
          <a:lstStyle/>
          <a:p>
            <a:fld id="{8DC440EF-A8D0-5042-A088-88AE10C841C0}" type="datetime1">
              <a:rPr lang="en-US" smtClean="0"/>
              <a:t>6/3/2022</a:t>
            </a:fld>
            <a:endParaRPr lang="en-US"/>
          </a:p>
        </p:txBody>
      </p:sp>
      <p:sp>
        <p:nvSpPr>
          <p:cNvPr id="5" name="Footer Placeholder 4">
            <a:extLst>
              <a:ext uri="{FF2B5EF4-FFF2-40B4-BE49-F238E27FC236}">
                <a16:creationId xmlns:a16="http://schemas.microsoft.com/office/drawing/2014/main" id="{76E00FB5-CA72-1E4B-B8F3-2099F0EA5B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408F09-8EB5-954B-A4C7-C359D40B5665}"/>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667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5594D0-A4E8-5F41-89AC-294A8F7B2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A20B9D-A626-084A-9246-94C6BC241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97FD9-6F18-3145-9FA4-B3D1ACC933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CCDD4-91C7-5B4F-AD9B-71A4FC4AE9FD}" type="datetime1">
              <a:rPr lang="en-US" smtClean="0"/>
              <a:t>6/3/2022</a:t>
            </a:fld>
            <a:endParaRPr lang="en-US"/>
          </a:p>
        </p:txBody>
      </p:sp>
      <p:sp>
        <p:nvSpPr>
          <p:cNvPr id="5" name="Footer Placeholder 4">
            <a:extLst>
              <a:ext uri="{FF2B5EF4-FFF2-40B4-BE49-F238E27FC236}">
                <a16:creationId xmlns:a16="http://schemas.microsoft.com/office/drawing/2014/main" id="{1D6E25E4-2A2D-0D42-9B92-FCE74575F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5D5792-D705-8044-932B-9E283F12AF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2A0BD-0866-3242-8D3D-E9BB77ED850E}" type="slidenum">
              <a:rPr lang="en-US" smtClean="0"/>
              <a:t>‹#›</a:t>
            </a:fld>
            <a:endParaRPr lang="en-US"/>
          </a:p>
        </p:txBody>
      </p:sp>
    </p:spTree>
    <p:extLst>
      <p:ext uri="{BB962C8B-B14F-4D97-AF65-F5344CB8AC3E}">
        <p14:creationId xmlns:p14="http://schemas.microsoft.com/office/powerpoint/2010/main" val="3211576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EF249-5889-9649-8BFE-168529B0156E}"/>
              </a:ext>
            </a:extLst>
          </p:cNvPr>
          <p:cNvSpPr>
            <a:spLocks noGrp="1"/>
          </p:cNvSpPr>
          <p:nvPr>
            <p:ph idx="1"/>
          </p:nvPr>
        </p:nvSpPr>
        <p:spPr>
          <a:xfrm>
            <a:off x="812786" y="2522772"/>
            <a:ext cx="10516892" cy="1339218"/>
          </a:xfrm>
        </p:spPr>
        <p:txBody>
          <a:bodyPr>
            <a:normAutofit/>
          </a:bodyPr>
          <a:lstStyle/>
          <a:p>
            <a:pPr marL="0" indent="0" algn="ctr">
              <a:buNone/>
            </a:pPr>
            <a:r>
              <a:rPr lang="en-US" b="1" dirty="0">
                <a:solidFill>
                  <a:srgbClr val="FF0000"/>
                </a:solidFill>
                <a:latin typeface="Segoe UI" panose="020B0502040204020203" pitchFamily="34" charset="0"/>
                <a:cs typeface="Segoe UI" panose="020B0502040204020203" pitchFamily="34" charset="0"/>
              </a:rPr>
              <a:t>It is suggested that this presentation should be delivered to the troops combined with the environmental pocket guide and the environmental poster</a:t>
            </a:r>
          </a:p>
          <a:p>
            <a:endParaRPr lang="rw-RW"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75D162E-8719-F844-8B6E-FCA9E8DDA376}"/>
              </a:ext>
            </a:extLst>
          </p:cNvPr>
          <p:cNvSpPr>
            <a:spLocks noGrp="1"/>
          </p:cNvSpPr>
          <p:nvPr>
            <p:ph type="sldNum" sz="quarter" idx="12"/>
          </p:nvPr>
        </p:nvSpPr>
        <p:spPr/>
        <p:txBody>
          <a:bodyPr/>
          <a:lstStyle/>
          <a:p>
            <a:fld id="{C752A0BD-0866-3242-8D3D-E9BB77ED850E}" type="slidenum">
              <a:rPr lang="en-US" sz="1600" smtClean="0">
                <a:latin typeface="Arial" panose="020B0604020202020204" pitchFamily="34" charset="0"/>
                <a:cs typeface="Arial" panose="020B0604020202020204" pitchFamily="34" charset="0"/>
              </a:rPr>
              <a:t>1</a:t>
            </a:fld>
            <a:endParaRPr lang="en-US"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F4CFBBA-1B5A-634F-B909-EB90C879592A}"/>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dirty="0">
              <a:solidFill>
                <a:srgbClr val="FF0000"/>
              </a:solidFill>
            </a:endParaRPr>
          </a:p>
        </p:txBody>
      </p:sp>
      <p:pic>
        <p:nvPicPr>
          <p:cNvPr id="7" name="Picture 6" descr="Logo&#10;&#10;Description automatically generated">
            <a:extLst>
              <a:ext uri="{FF2B5EF4-FFF2-40B4-BE49-F238E27FC236}">
                <a16:creationId xmlns:a16="http://schemas.microsoft.com/office/drawing/2014/main" id="{17C81557-2CDE-A64E-8AAF-0AFB2FFA4CED}"/>
              </a:ext>
            </a:extLst>
          </p:cNvPr>
          <p:cNvPicPr>
            <a:picLocks noChangeAspect="1"/>
          </p:cNvPicPr>
          <p:nvPr/>
        </p:nvPicPr>
        <p:blipFill>
          <a:blip r:embed="rId2"/>
          <a:stretch>
            <a:fillRect/>
          </a:stretch>
        </p:blipFill>
        <p:spPr>
          <a:xfrm>
            <a:off x="190575" y="158042"/>
            <a:ext cx="830703" cy="678780"/>
          </a:xfrm>
          <a:prstGeom prst="rect">
            <a:avLst/>
          </a:prstGeom>
        </p:spPr>
      </p:pic>
    </p:spTree>
    <p:extLst>
      <p:ext uri="{BB962C8B-B14F-4D97-AF65-F5344CB8AC3E}">
        <p14:creationId xmlns:p14="http://schemas.microsoft.com/office/powerpoint/2010/main" val="246197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F570-4E3F-4A2A-8AD2-FCB02AD7524B}"/>
              </a:ext>
            </a:extLst>
          </p:cNvPr>
          <p:cNvSpPr>
            <a:spLocks noGrp="1"/>
          </p:cNvSpPr>
          <p:nvPr>
            <p:ph type="title"/>
          </p:nvPr>
        </p:nvSpPr>
        <p:spPr/>
        <p:txBody>
          <a:bodyPr/>
          <a:lstStyle/>
          <a:p>
            <a:endParaRPr lang="en-US"/>
          </a:p>
        </p:txBody>
      </p:sp>
      <p:pic>
        <p:nvPicPr>
          <p:cNvPr id="6" name="Content Placeholder 5" descr="A picture containing text, helmet&#10;&#10;Description automatically generated">
            <a:extLst>
              <a:ext uri="{FF2B5EF4-FFF2-40B4-BE49-F238E27FC236}">
                <a16:creationId xmlns:a16="http://schemas.microsoft.com/office/drawing/2014/main" id="{CC881DBE-6740-4E33-80EF-8DC586950A15}"/>
              </a:ext>
            </a:extLst>
          </p:cNvPr>
          <p:cNvPicPr>
            <a:picLocks noGrp="1" noChangeAspect="1"/>
          </p:cNvPicPr>
          <p:nvPr>
            <p:ph idx="1"/>
          </p:nvPr>
        </p:nvPicPr>
        <p:blipFill>
          <a:blip r:embed="rId2"/>
          <a:stretch>
            <a:fillRect/>
          </a:stretch>
        </p:blipFill>
        <p:spPr>
          <a:xfrm>
            <a:off x="5067300" y="3129756"/>
            <a:ext cx="2057400" cy="1743075"/>
          </a:xfrm>
        </p:spPr>
      </p:pic>
      <p:sp>
        <p:nvSpPr>
          <p:cNvPr id="4" name="Slide Number Placeholder 3">
            <a:extLst>
              <a:ext uri="{FF2B5EF4-FFF2-40B4-BE49-F238E27FC236}">
                <a16:creationId xmlns:a16="http://schemas.microsoft.com/office/drawing/2014/main" id="{5B2D493E-A0B8-49A1-B435-26DBE9DF6BE6}"/>
              </a:ext>
            </a:extLst>
          </p:cNvPr>
          <p:cNvSpPr>
            <a:spLocks noGrp="1"/>
          </p:cNvSpPr>
          <p:nvPr>
            <p:ph type="sldNum" sz="quarter" idx="12"/>
          </p:nvPr>
        </p:nvSpPr>
        <p:spPr/>
        <p:txBody>
          <a:bodyPr/>
          <a:lstStyle/>
          <a:p>
            <a:fld id="{C752A0BD-0866-3242-8D3D-E9BB77ED850E}" type="slidenum">
              <a:rPr lang="en-US" smtClean="0"/>
              <a:t>2</a:t>
            </a:fld>
            <a:endParaRPr lang="en-US"/>
          </a:p>
        </p:txBody>
      </p:sp>
      <p:pic>
        <p:nvPicPr>
          <p:cNvPr id="8" name="Picture 7" descr="A picture containing grass, outdoor, sky, person&#10;&#10;Description automatically generated">
            <a:extLst>
              <a:ext uri="{FF2B5EF4-FFF2-40B4-BE49-F238E27FC236}">
                <a16:creationId xmlns:a16="http://schemas.microsoft.com/office/drawing/2014/main" id="{41D5D8FD-6F2E-4649-9400-3CD933777412}"/>
              </a:ext>
            </a:extLst>
          </p:cNvPr>
          <p:cNvPicPr>
            <a:picLocks noChangeAspect="1"/>
          </p:cNvPicPr>
          <p:nvPr/>
        </p:nvPicPr>
        <p:blipFill>
          <a:blip r:embed="rId3"/>
          <a:stretch>
            <a:fillRect/>
          </a:stretch>
        </p:blipFill>
        <p:spPr>
          <a:xfrm>
            <a:off x="0" y="0"/>
            <a:ext cx="12192000" cy="8124824"/>
          </a:xfrm>
          <a:prstGeom prst="rect">
            <a:avLst/>
          </a:prstGeom>
        </p:spPr>
      </p:pic>
      <p:sp>
        <p:nvSpPr>
          <p:cNvPr id="9" name="Title 1">
            <a:extLst>
              <a:ext uri="{FF2B5EF4-FFF2-40B4-BE49-F238E27FC236}">
                <a16:creationId xmlns:a16="http://schemas.microsoft.com/office/drawing/2014/main" id="{7B3057A4-3772-4D7D-B64A-F1F1BBE16AC9}"/>
              </a:ext>
            </a:extLst>
          </p:cNvPr>
          <p:cNvSpPr txBox="1">
            <a:spLocks/>
          </p:cNvSpPr>
          <p:nvPr/>
        </p:nvSpPr>
        <p:spPr>
          <a:xfrm>
            <a:off x="922422" y="1564777"/>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FFFFFF"/>
                </a:solidFill>
                <a:latin typeface="Segoe UI" panose="020B0502040204020203" pitchFamily="34" charset="0"/>
                <a:cs typeface="Segoe UI" panose="020B0502040204020203" pitchFamily="34" charset="0"/>
              </a:rPr>
              <a:t>ENVIRONMENTAL AWARENESS GENERATION SESSION</a:t>
            </a:r>
            <a:br>
              <a:rPr lang="en-US" sz="4800" dirty="0">
                <a:solidFill>
                  <a:srgbClr val="FFFFFF"/>
                </a:solidFill>
                <a:latin typeface="Arial Nova" panose="020F0502020204030204" pitchFamily="34" charset="0"/>
              </a:rPr>
            </a:br>
            <a:br>
              <a:rPr lang="en-US" sz="4800" dirty="0">
                <a:solidFill>
                  <a:srgbClr val="FFFFFF"/>
                </a:solidFill>
                <a:latin typeface="Arial Nova" panose="020F0502020204030204" pitchFamily="34" charset="0"/>
                <a:cs typeface="Segoe UI" panose="020B0502040204020203" pitchFamily="34" charset="0"/>
              </a:rPr>
            </a:br>
            <a:r>
              <a:rPr lang="en-US" sz="4800" dirty="0">
                <a:solidFill>
                  <a:srgbClr val="FFFFFF"/>
                </a:solidFill>
                <a:latin typeface="Segoe UI" panose="020B0502040204020203" pitchFamily="34" charset="0"/>
                <a:cs typeface="Segoe UI" panose="020B0502040204020203" pitchFamily="34" charset="0"/>
              </a:rPr>
              <a:t>Formed Military and Police Units Deployed in UN Peace Operations</a:t>
            </a:r>
          </a:p>
        </p:txBody>
      </p:sp>
    </p:spTree>
    <p:extLst>
      <p:ext uri="{BB962C8B-B14F-4D97-AF65-F5344CB8AC3E}">
        <p14:creationId xmlns:p14="http://schemas.microsoft.com/office/powerpoint/2010/main" val="332090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outdoor, person, ground, grass&#10;&#10;Description automatically generated">
            <a:extLst>
              <a:ext uri="{FF2B5EF4-FFF2-40B4-BE49-F238E27FC236}">
                <a16:creationId xmlns:a16="http://schemas.microsoft.com/office/drawing/2014/main" id="{8291D69F-281D-4582-890D-96E7B9A8B7C4}"/>
              </a:ext>
            </a:extLst>
          </p:cNvPr>
          <p:cNvPicPr>
            <a:picLocks noChangeAspect="1"/>
          </p:cNvPicPr>
          <p:nvPr/>
        </p:nvPicPr>
        <p:blipFill rotWithShape="1">
          <a:blip r:embed="rId2"/>
          <a:srcRect l="9091" t="7530" b="15574"/>
          <a:stretch/>
        </p:blipFill>
        <p:spPr>
          <a:xfrm>
            <a:off x="-1" y="10"/>
            <a:ext cx="12192000" cy="6857990"/>
          </a:xfrm>
          <a:prstGeom prst="rect">
            <a:avLst/>
          </a:prstGeom>
        </p:spPr>
      </p:pic>
      <p:sp>
        <p:nvSpPr>
          <p:cNvPr id="52" name="Freeform: Shape 5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602D8D52-EE7B-4A5D-947B-B3141C0EAA70}"/>
              </a:ext>
            </a:extLst>
          </p:cNvPr>
          <p:cNvSpPr>
            <a:spLocks noGrp="1"/>
          </p:cNvSpPr>
          <p:nvPr>
            <p:ph type="title"/>
          </p:nvPr>
        </p:nvSpPr>
        <p:spPr>
          <a:xfrm>
            <a:off x="7621031" y="632990"/>
            <a:ext cx="4292643" cy="1043409"/>
          </a:xfrm>
        </p:spPr>
        <p:txBody>
          <a:bodyPr>
            <a:noAutofit/>
          </a:bodyPr>
          <a:lstStyle/>
          <a:p>
            <a:pPr defTabSz="914400">
              <a:spcAft>
                <a:spcPts val="600"/>
              </a:spcAft>
            </a:pPr>
            <a:r>
              <a:rPr lang="en-US" sz="2800" b="1" dirty="0">
                <a:latin typeface="Segoe UI" panose="020B0502040204020203" pitchFamily="34" charset="0"/>
                <a:cs typeface="Segoe UI" panose="020B0502040204020203" pitchFamily="34" charset="0"/>
              </a:rPr>
              <a:t>General Environmental </a:t>
            </a:r>
            <a:br>
              <a:rPr lang="en-US" sz="2800" b="1" dirty="0">
                <a:latin typeface="Segoe UI" panose="020B0502040204020203" pitchFamily="34" charset="0"/>
                <a:cs typeface="Segoe UI" panose="020B0502040204020203" pitchFamily="34" charset="0"/>
              </a:rPr>
            </a:br>
            <a:r>
              <a:rPr lang="en-US" sz="2800" b="1" dirty="0">
                <a:latin typeface="Segoe UI" panose="020B0502040204020203" pitchFamily="34" charset="0"/>
                <a:cs typeface="Segoe UI" panose="020B0502040204020203" pitchFamily="34" charset="0"/>
              </a:rPr>
              <a:t>Management Principles</a:t>
            </a:r>
          </a:p>
        </p:txBody>
      </p:sp>
      <p:sp>
        <p:nvSpPr>
          <p:cNvPr id="8" name="Content Placeholder 7">
            <a:extLst>
              <a:ext uri="{FF2B5EF4-FFF2-40B4-BE49-F238E27FC236}">
                <a16:creationId xmlns:a16="http://schemas.microsoft.com/office/drawing/2014/main" id="{5553025E-33D9-4198-BC59-70BACB738115}"/>
              </a:ext>
            </a:extLst>
          </p:cNvPr>
          <p:cNvSpPr>
            <a:spLocks noGrp="1"/>
          </p:cNvSpPr>
          <p:nvPr>
            <p:ph idx="1"/>
          </p:nvPr>
        </p:nvSpPr>
        <p:spPr>
          <a:xfrm>
            <a:off x="7621031" y="1774372"/>
            <a:ext cx="4062642" cy="2754086"/>
          </a:xfrm>
        </p:spPr>
        <p:txBody>
          <a:bodyPr anchor="t">
            <a:normAutofit lnSpcReduction="10000"/>
          </a:bodyPr>
          <a:lstStyle/>
          <a:p>
            <a:pPr lvl="0" indent="-228600">
              <a:buSzPct val="85000"/>
            </a:pPr>
            <a:r>
              <a:rPr lang="en-US" sz="1600" b="1" dirty="0">
                <a:latin typeface="Segoe UI" panose="020B0502040204020203" pitchFamily="34" charset="0"/>
                <a:cs typeface="Segoe UI" panose="020B0502040204020203" pitchFamily="34" charset="0"/>
              </a:rPr>
              <a:t>UN peacekeeping personnel are deployed in fragile environments where natural resources may be scarce and critical to the survival of the host community.</a:t>
            </a:r>
          </a:p>
          <a:p>
            <a:pPr lvl="0" indent="-228600">
              <a:buSzPct val="85000"/>
            </a:pPr>
            <a:endParaRPr lang="en-US" sz="1600" b="1" dirty="0">
              <a:latin typeface="Segoe UI" panose="020B0502040204020203" pitchFamily="34" charset="0"/>
              <a:cs typeface="Segoe UI" panose="020B0502040204020203" pitchFamily="34" charset="0"/>
            </a:endParaRPr>
          </a:p>
          <a:p>
            <a:pPr lvl="0" indent="-228600">
              <a:buSzPct val="85000"/>
            </a:pPr>
            <a:r>
              <a:rPr lang="en-US" sz="1600" b="1" dirty="0">
                <a:latin typeface="Segoe UI" panose="020B0502040204020203" pitchFamily="34" charset="0"/>
                <a:cs typeface="Segoe UI" panose="020B0502040204020203" pitchFamily="34" charset="0"/>
              </a:rPr>
              <a:t>Protecting the environment can help to establish, keep or sustain peace. It is part of direct and indirect mandates and helps protect the health and safety of personnel and local people. It upholds the reputation of the UN. </a:t>
            </a:r>
          </a:p>
          <a:p>
            <a:endParaRPr lang="en-US" sz="1400" dirty="0"/>
          </a:p>
        </p:txBody>
      </p:sp>
      <p:pic>
        <p:nvPicPr>
          <p:cNvPr id="10" name="Picture 9" descr="Logo&#10;&#10;Description automatically generated">
            <a:extLst>
              <a:ext uri="{FF2B5EF4-FFF2-40B4-BE49-F238E27FC236}">
                <a16:creationId xmlns:a16="http://schemas.microsoft.com/office/drawing/2014/main" id="{99B0B726-955B-294F-9BFC-632116028751}"/>
              </a:ext>
            </a:extLst>
          </p:cNvPr>
          <p:cNvPicPr>
            <a:picLocks noChangeAspect="1"/>
          </p:cNvPicPr>
          <p:nvPr/>
        </p:nvPicPr>
        <p:blipFill>
          <a:blip r:embed="rId3"/>
          <a:stretch>
            <a:fillRect/>
          </a:stretch>
        </p:blipFill>
        <p:spPr>
          <a:xfrm>
            <a:off x="190575" y="158042"/>
            <a:ext cx="830703" cy="678780"/>
          </a:xfrm>
          <a:prstGeom prst="rect">
            <a:avLst/>
          </a:prstGeom>
        </p:spPr>
      </p:pic>
      <p:sp>
        <p:nvSpPr>
          <p:cNvPr id="11" name="Slide Number Placeholder 3">
            <a:extLst>
              <a:ext uri="{FF2B5EF4-FFF2-40B4-BE49-F238E27FC236}">
                <a16:creationId xmlns:a16="http://schemas.microsoft.com/office/drawing/2014/main" id="{C242AE9F-4301-3547-B83E-9F4682E21BE8}"/>
              </a:ext>
            </a:extLst>
          </p:cNvPr>
          <p:cNvSpPr>
            <a:spLocks noGrp="1"/>
          </p:cNvSpPr>
          <p:nvPr>
            <p:ph type="sldNum" sz="quarter" idx="12"/>
          </p:nvPr>
        </p:nvSpPr>
        <p:spPr>
          <a:xfrm>
            <a:off x="8706852"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3</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16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outdoor&#10;&#10;Description automatically generated">
            <a:extLst>
              <a:ext uri="{FF2B5EF4-FFF2-40B4-BE49-F238E27FC236}">
                <a16:creationId xmlns:a16="http://schemas.microsoft.com/office/drawing/2014/main" id="{2E465DED-A310-4E4E-AD51-DC418C67A40D}"/>
              </a:ext>
            </a:extLst>
          </p:cNvPr>
          <p:cNvPicPr>
            <a:picLocks noChangeAspect="1"/>
          </p:cNvPicPr>
          <p:nvPr/>
        </p:nvPicPr>
        <p:blipFill rotWithShape="1">
          <a:blip r:embed="rId2"/>
          <a:srcRect l="10463" r="1413"/>
          <a:stretch/>
        </p:blipFill>
        <p:spPr>
          <a:xfrm>
            <a:off x="2522356" y="10"/>
            <a:ext cx="9669642" cy="6857990"/>
          </a:xfrm>
          <a:prstGeom prst="rect">
            <a:avLst/>
          </a:prstGeom>
        </p:spPr>
      </p:pic>
      <p:sp>
        <p:nvSpPr>
          <p:cNvPr id="38"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2336F0B-3FBF-6A4C-B04C-3B7A0BA8CD93}"/>
              </a:ext>
            </a:extLst>
          </p:cNvPr>
          <p:cNvSpPr txBox="1">
            <a:spLocks/>
          </p:cNvSpPr>
          <p:nvPr/>
        </p:nvSpPr>
        <p:spPr>
          <a:xfrm>
            <a:off x="593499" y="1339498"/>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It is important for UN credibility to walk the talk on environmental protection and climate change. Protecting the UN reputation and the military / police unit’s reputation is important to build and maintain trust amongst the host community.  </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Sound environmental management also generates efficiency in the use of natural resources and cost saving, while improving the safety, health and well-being of mission personnel.</a:t>
            </a:r>
          </a:p>
          <a:p>
            <a:pPr>
              <a:buSzPct val="85000"/>
            </a:pPr>
            <a:endParaRPr lang="en-US" sz="1700" b="1" dirty="0"/>
          </a:p>
          <a:p>
            <a:endParaRPr lang="en-US" sz="1700" b="1" dirty="0"/>
          </a:p>
          <a:p>
            <a:endParaRPr lang="en-US" sz="1700" b="1" dirty="0"/>
          </a:p>
        </p:txBody>
      </p:sp>
      <p:sp>
        <p:nvSpPr>
          <p:cNvPr id="5" name="Slide Number Placeholder 4">
            <a:extLst>
              <a:ext uri="{FF2B5EF4-FFF2-40B4-BE49-F238E27FC236}">
                <a16:creationId xmlns:a16="http://schemas.microsoft.com/office/drawing/2014/main" id="{5C597DD5-AF3A-024F-88CB-0E355B47A3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4</a:t>
            </a:fld>
            <a:endParaRPr lang="en-US" sz="1600"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228999C0-C1BA-FA4F-9FDD-8DB74B140710}"/>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7246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8829563-AC5B-4E43-BE6A-F6A52BD3FDD5}"/>
              </a:ext>
            </a:extLst>
          </p:cNvPr>
          <p:cNvPicPr>
            <a:picLocks noChangeAspect="1"/>
          </p:cNvPicPr>
          <p:nvPr/>
        </p:nvPicPr>
        <p:blipFill rotWithShape="1">
          <a:blip r:embed="rId2"/>
          <a:srcRect l="3665" r="2218" b="-1"/>
          <a:stretch/>
        </p:blipFill>
        <p:spPr>
          <a:xfrm>
            <a:off x="1" y="10"/>
            <a:ext cx="9669642" cy="6857990"/>
          </a:xfrm>
          <a:prstGeom prst="rect">
            <a:avLst/>
          </a:prstGeom>
        </p:spPr>
      </p:pic>
      <p:sp>
        <p:nvSpPr>
          <p:cNvPr id="54" name="Rectangle 5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B57529C-DDF2-0B4E-9E3C-59D5E40FB4C9}"/>
              </a:ext>
            </a:extLst>
          </p:cNvPr>
          <p:cNvSpPr txBox="1">
            <a:spLocks/>
          </p:cNvSpPr>
          <p:nvPr/>
        </p:nvSpPr>
        <p:spPr>
          <a:xfrm>
            <a:off x="8188437" y="1635710"/>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If there is a major environmental incident in or around a UN base, e.g., fuel spill or disease outbreak, public perception may be that the UN is the main culprit.</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Even small actions by one peacekeeper, e.g., littering or idling your vehicle engine, will be noticed.</a:t>
            </a:r>
          </a:p>
          <a:p>
            <a:pPr>
              <a:buSzPct val="85000"/>
            </a:pPr>
            <a:endParaRPr lang="en-US" sz="2000" dirty="0"/>
          </a:p>
        </p:txBody>
      </p:sp>
      <p:sp>
        <p:nvSpPr>
          <p:cNvPr id="3" name="Slide Number Placeholder 2">
            <a:extLst>
              <a:ext uri="{FF2B5EF4-FFF2-40B4-BE49-F238E27FC236}">
                <a16:creationId xmlns:a16="http://schemas.microsoft.com/office/drawing/2014/main" id="{82C4CCDD-FB93-9A4A-874C-C51513845E0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prstClr val="black">
                    <a:tint val="75000"/>
                  </a:prstClr>
                </a:solidFill>
                <a:latin typeface="Arial" panose="020B0604020202020204" pitchFamily="34" charset="0"/>
                <a:cs typeface="Arial" panose="020B0604020202020204" pitchFamily="34" charset="0"/>
              </a:rPr>
              <a:pPr>
                <a:spcAft>
                  <a:spcPts val="600"/>
                </a:spcAft>
                <a:defRPr/>
              </a:pPr>
              <a:t>5</a:t>
            </a:fld>
            <a:endParaRPr lang="en-US" dirty="0">
              <a:solidFill>
                <a:prstClr val="black">
                  <a:tint val="75000"/>
                </a:prstClr>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96D86DC0-D976-4F4A-A323-FA04739A6A1C}"/>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305192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A6BAD95-872C-424E-AC32-80411C7C3E9E}"/>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64473C34-6FC9-E443-98D0-E218CA0512E9}"/>
              </a:ext>
            </a:extLst>
          </p:cNvPr>
          <p:cNvSpPr txBox="1">
            <a:spLocks/>
          </p:cNvSpPr>
          <p:nvPr/>
        </p:nvSpPr>
        <p:spPr>
          <a:xfrm>
            <a:off x="722289" y="1429650"/>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The UN is committed to do no harm to the host community, the community livelihood, the local environment, and cultural heritage site.</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As UN peacekeepers, all military and police personnel are expected to always behave as responsible stewards of the environment, upholding the UN reputation as well as the reputation of their own troop / police contributing country.</a:t>
            </a:r>
          </a:p>
          <a:p>
            <a:pPr>
              <a:buSzPct val="85000"/>
            </a:pPr>
            <a:endParaRPr lang="en-US" sz="1700" dirty="0"/>
          </a:p>
        </p:txBody>
      </p:sp>
      <p:sp>
        <p:nvSpPr>
          <p:cNvPr id="4" name="Slide Number Placeholder 3">
            <a:extLst>
              <a:ext uri="{FF2B5EF4-FFF2-40B4-BE49-F238E27FC236}">
                <a16:creationId xmlns:a16="http://schemas.microsoft.com/office/drawing/2014/main" id="{4DD74B2F-CA9A-5B42-A995-55B438B1351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6</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E0AB0775-49FE-064B-B81F-BCD3192CE815}"/>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3936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grass, outdoor, tree, standing&#10;&#10;Description automatically generated">
            <a:extLst>
              <a:ext uri="{FF2B5EF4-FFF2-40B4-BE49-F238E27FC236}">
                <a16:creationId xmlns:a16="http://schemas.microsoft.com/office/drawing/2014/main" id="{388A076A-AC43-4CBF-BE8B-7DDC23584716}"/>
              </a:ext>
            </a:extLst>
          </p:cNvPr>
          <p:cNvPicPr>
            <a:picLocks noChangeAspect="1"/>
          </p:cNvPicPr>
          <p:nvPr/>
        </p:nvPicPr>
        <p:blipFill rotWithShape="1">
          <a:blip r:embed="rId2"/>
          <a:srcRect r="5882" b="-1"/>
          <a:stretch/>
        </p:blipFill>
        <p:spPr>
          <a:xfrm>
            <a:off x="2522358" y="10"/>
            <a:ext cx="9669642" cy="6857990"/>
          </a:xfrm>
          <a:prstGeom prst="rect">
            <a:avLst/>
          </a:prstGeom>
        </p:spPr>
      </p:pic>
      <p:sp>
        <p:nvSpPr>
          <p:cNvPr id="39" name="Rectangle 3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A0A510-BC52-486E-BA03-9779E3F3A616}"/>
              </a:ext>
            </a:extLst>
          </p:cNvPr>
          <p:cNvSpPr>
            <a:spLocks noGrp="1"/>
          </p:cNvSpPr>
          <p:nvPr>
            <p:ph type="title"/>
          </p:nvPr>
        </p:nvSpPr>
        <p:spPr>
          <a:xfrm>
            <a:off x="489850" y="743447"/>
            <a:ext cx="5177307" cy="3692028"/>
          </a:xfrm>
          <a:noFill/>
        </p:spPr>
        <p:txBody>
          <a:bodyPr vert="horz" lIns="91440" tIns="45720" rIns="91440" bIns="45720" rtlCol="0" anchor="b">
            <a:normAutofit/>
          </a:bodyPr>
          <a:lstStyle/>
          <a:p>
            <a:r>
              <a:rPr lang="en-US" b="1" dirty="0">
                <a:latin typeface="Segoe UI" panose="020B0502040204020203" pitchFamily="34" charset="0"/>
                <a:cs typeface="Segoe UI" panose="020B0502040204020203" pitchFamily="34" charset="0"/>
              </a:rPr>
              <a:t>Water conservation</a:t>
            </a:r>
          </a:p>
        </p:txBody>
      </p:sp>
      <p:sp>
        <p:nvSpPr>
          <p:cNvPr id="4" name="Slide Number Placeholder 3">
            <a:extLst>
              <a:ext uri="{FF2B5EF4-FFF2-40B4-BE49-F238E27FC236}">
                <a16:creationId xmlns:a16="http://schemas.microsoft.com/office/drawing/2014/main" id="{E8EE28B2-07CE-416F-BF19-A540C0DA9A3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7</a:t>
            </a:fld>
            <a:endParaRPr lang="en-US" sz="1600" dirty="0">
              <a:solidFill>
                <a:srgbClr val="FFFFFF"/>
              </a:solidFill>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9262E86F-3948-A347-AC8A-79E367564F80}"/>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296683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descr="A picture containing ground, outdoor, person, group&#10;&#10;Description automatically generated">
            <a:extLst>
              <a:ext uri="{FF2B5EF4-FFF2-40B4-BE49-F238E27FC236}">
                <a16:creationId xmlns:a16="http://schemas.microsoft.com/office/drawing/2014/main" id="{AE8F75B3-6862-4C81-842D-9773AC6D641F}"/>
              </a:ext>
            </a:extLst>
          </p:cNvPr>
          <p:cNvPicPr>
            <a:picLocks noChangeAspect="1"/>
          </p:cNvPicPr>
          <p:nvPr/>
        </p:nvPicPr>
        <p:blipFill rotWithShape="1">
          <a:blip r:embed="rId2"/>
          <a:srcRect l="9091" b="9091"/>
          <a:stretch/>
        </p:blipFill>
        <p:spPr>
          <a:xfrm>
            <a:off x="20" y="1282"/>
            <a:ext cx="12191980" cy="6856718"/>
          </a:xfrm>
          <a:prstGeom prst="rect">
            <a:avLst/>
          </a:prstGeom>
        </p:spPr>
      </p:pic>
      <p:sp>
        <p:nvSpPr>
          <p:cNvPr id="27" name="Freeform: Shape 26">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DDD6D20-AC1F-475C-970C-51092FFE1017}"/>
              </a:ext>
            </a:extLst>
          </p:cNvPr>
          <p:cNvSpPr>
            <a:spLocks noGrp="1"/>
          </p:cNvSpPr>
          <p:nvPr>
            <p:ph type="title"/>
          </p:nvPr>
        </p:nvSpPr>
        <p:spPr>
          <a:xfrm>
            <a:off x="7851031" y="632990"/>
            <a:ext cx="4062643" cy="1043409"/>
          </a:xfrm>
        </p:spPr>
        <p:txBody>
          <a:bodyPr vert="horz" lIns="91440" tIns="45720" rIns="91440" bIns="45720" rtlCol="0">
            <a:normAutofit/>
          </a:bodyPr>
          <a:lstStyle/>
          <a:p>
            <a:pPr>
              <a:spcAft>
                <a:spcPts val="600"/>
              </a:spcAft>
            </a:pPr>
            <a:r>
              <a:rPr lang="en-US" sz="2800" b="1" dirty="0">
                <a:latin typeface="Segoe UI" panose="020B0502040204020203" pitchFamily="34" charset="0"/>
                <a:cs typeface="Segoe UI" panose="020B0502040204020203" pitchFamily="34" charset="0"/>
              </a:rPr>
              <a:t>Water Conservation</a:t>
            </a:r>
          </a:p>
        </p:txBody>
      </p:sp>
      <p:sp>
        <p:nvSpPr>
          <p:cNvPr id="15" name="Content Placeholder 14">
            <a:extLst>
              <a:ext uri="{FF2B5EF4-FFF2-40B4-BE49-F238E27FC236}">
                <a16:creationId xmlns:a16="http://schemas.microsoft.com/office/drawing/2014/main" id="{44B54FAC-1E3F-442A-8635-39B40BC7E79E}"/>
              </a:ext>
            </a:extLst>
          </p:cNvPr>
          <p:cNvSpPr>
            <a:spLocks noGrp="1"/>
          </p:cNvSpPr>
          <p:nvPr>
            <p:ph idx="1"/>
          </p:nvPr>
        </p:nvSpPr>
        <p:spPr>
          <a:xfrm>
            <a:off x="7621031" y="1774372"/>
            <a:ext cx="4062642" cy="2754086"/>
          </a:xfrm>
        </p:spPr>
        <p:txBody>
          <a:bodyPr vert="horz" lIns="91440" tIns="45720" rIns="91440" bIns="45720" rtlCol="0" anchor="t">
            <a:normAutofit/>
          </a:bodyPr>
          <a:lstStyle/>
          <a:p>
            <a:pPr>
              <a:buSzPct val="85000"/>
            </a:pPr>
            <a:r>
              <a:rPr lang="en-US" sz="1600" b="1" dirty="0">
                <a:latin typeface="Segoe UI" panose="020B0502040204020203" pitchFamily="34" charset="0"/>
                <a:cs typeface="Segoe UI" panose="020B0502040204020203" pitchFamily="34" charset="0"/>
              </a:rPr>
              <a:t>Water may be scarce in the area where missions operate. Water conservation should reduce the mission’s impact on freshwater resources for the host communities. </a:t>
            </a:r>
          </a:p>
          <a:p>
            <a:endParaRPr lang="en-US" sz="1800" dirty="0"/>
          </a:p>
        </p:txBody>
      </p:sp>
      <p:pic>
        <p:nvPicPr>
          <p:cNvPr id="8" name="Picture 7" descr="Logo&#10;&#10;Description automatically generated">
            <a:extLst>
              <a:ext uri="{FF2B5EF4-FFF2-40B4-BE49-F238E27FC236}">
                <a16:creationId xmlns:a16="http://schemas.microsoft.com/office/drawing/2014/main" id="{7F8E5F0C-143D-3240-8BB9-45DD89ED5678}"/>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7E61E087-46F2-954A-8813-EFDEABA9847E}"/>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8</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1206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Segoe UI" panose="020B0502040204020203" pitchFamily="34" charset="0"/>
                <a:cs typeface="Segoe UI" panose="020B0502040204020203" pitchFamily="34" charset="0"/>
              </a:rPr>
              <a:t>Water Conservation – Key Principles </a:t>
            </a:r>
          </a:p>
        </p:txBody>
      </p:sp>
      <p:sp>
        <p:nvSpPr>
          <p:cNvPr id="3" name="Slide Number Placeholder 2">
            <a:extLst>
              <a:ext uri="{FF2B5EF4-FFF2-40B4-BE49-F238E27FC236}">
                <a16:creationId xmlns:a16="http://schemas.microsoft.com/office/drawing/2014/main" id="{4CA11F69-AEDC-A741-B885-7FA061218413}"/>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9</a:t>
            </a:fld>
            <a:endParaRPr lang="en-US" sz="1600" dirty="0">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3791494196"/>
              </p:ext>
            </p:extLst>
          </p:nvPr>
        </p:nvGraphicFramePr>
        <p:xfrm>
          <a:off x="4305904" y="922975"/>
          <a:ext cx="7347537" cy="3791200"/>
        </p:xfrm>
        <a:graphic>
          <a:graphicData uri="http://schemas.openxmlformats.org/drawingml/2006/table">
            <a:tbl>
              <a:tblPr firstRow="1" bandRow="1">
                <a:tableStyleId>{5C22544A-7EE6-4342-B048-85BDC9FD1C3A}</a:tableStyleId>
              </a:tblPr>
              <a:tblGrid>
                <a:gridCol w="3667574">
                  <a:extLst>
                    <a:ext uri="{9D8B030D-6E8A-4147-A177-3AD203B41FA5}">
                      <a16:colId xmlns:a16="http://schemas.microsoft.com/office/drawing/2014/main" val="3962060694"/>
                    </a:ext>
                  </a:extLst>
                </a:gridCol>
                <a:gridCol w="3679963">
                  <a:extLst>
                    <a:ext uri="{9D8B030D-6E8A-4147-A177-3AD203B41FA5}">
                      <a16:colId xmlns:a16="http://schemas.microsoft.com/office/drawing/2014/main" val="2966013420"/>
                    </a:ext>
                  </a:extLst>
                </a:gridCol>
              </a:tblGrid>
              <a:tr h="386923">
                <a:tc>
                  <a:txBody>
                    <a:bodyPr/>
                    <a:lstStyle/>
                    <a:p>
                      <a:r>
                        <a:rPr lang="en-US" sz="1800" b="1" i="0">
                          <a:latin typeface="Calibri" panose="020F0502020204030204" pitchFamily="34" charset="0"/>
                          <a:cs typeface="Calibri" panose="020F0502020204030204" pitchFamily="34" charset="0"/>
                        </a:rPr>
                        <a:t>DO</a:t>
                      </a:r>
                      <a:endParaRPr lang="en-US" sz="1800" b="1" i="0" dirty="0">
                        <a:latin typeface="Calibri" panose="020F0502020204030204" pitchFamily="34" charset="0"/>
                        <a:cs typeface="Calibri" panose="020F0502020204030204" pitchFamily="34" charset="0"/>
                      </a:endParaRPr>
                    </a:p>
                  </a:txBody>
                  <a:tcPr marL="83628" marR="83628" marT="41815" marB="41815"/>
                </a:tc>
                <a:tc>
                  <a:txBody>
                    <a:bodyPr/>
                    <a:lstStyle/>
                    <a:p>
                      <a:r>
                        <a:rPr lang="en-US" sz="1800" b="1"/>
                        <a:t>DON’T</a:t>
                      </a:r>
                      <a:endParaRPr lang="en-US" sz="1800" b="1" dirty="0"/>
                    </a:p>
                  </a:txBody>
                  <a:tcPr marL="83628" marR="83628" marT="41815" marB="41815"/>
                </a:tc>
                <a:extLst>
                  <a:ext uri="{0D108BD9-81ED-4DB2-BD59-A6C34878D82A}">
                    <a16:rowId xmlns:a16="http://schemas.microsoft.com/office/drawing/2014/main" val="1539128937"/>
                  </a:ext>
                </a:extLst>
              </a:tr>
              <a:tr h="165892">
                <a:tc>
                  <a:txBody>
                    <a:bodyPr/>
                    <a:lstStyle/>
                    <a:p>
                      <a:pPr marL="0" indent="0">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latin typeface="Calibri" panose="020F0502020204030204" pitchFamily="34" charset="0"/>
                          <a:cs typeface="Calibri" panose="020F0502020204030204" pitchFamily="34" charset="0"/>
                        </a:rPr>
                        <a:t>Take short showers</a:t>
                      </a:r>
                      <a:endParaRPr lang="en-US" sz="1400" b="1" dirty="0"/>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Do not tolerate water leaks</a:t>
                      </a:r>
                    </a:p>
                  </a:txBody>
                  <a:tcPr marL="83628" marR="83628" marT="41815" marB="41815">
                    <a:noFill/>
                  </a:tcPr>
                </a:tc>
                <a:extLst>
                  <a:ext uri="{0D108BD9-81ED-4DB2-BD59-A6C34878D82A}">
                    <a16:rowId xmlns:a16="http://schemas.microsoft.com/office/drawing/2014/main" val="2395052548"/>
                  </a:ext>
                </a:extLst>
              </a:tr>
              <a:tr h="164234">
                <a:tc>
                  <a:txBody>
                    <a:bodyPr/>
                    <a:lstStyle/>
                    <a:p>
                      <a:pPr marL="0" indent="0">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Always turn off taps after use</a:t>
                      </a: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Do not leave water hose running unattended</a:t>
                      </a:r>
                    </a:p>
                  </a:txBody>
                  <a:tcPr marL="83628" marR="83628" marT="41815" marB="41815">
                    <a:noFill/>
                  </a:tcPr>
                </a:tc>
                <a:extLst>
                  <a:ext uri="{0D108BD9-81ED-4DB2-BD59-A6C34878D82A}">
                    <a16:rowId xmlns:a16="http://schemas.microsoft.com/office/drawing/2014/main" val="2364145952"/>
                  </a:ext>
                </a:extLst>
              </a:tr>
              <a:tr h="543404">
                <a:tc>
                  <a:txBody>
                    <a:bodyPr/>
                    <a:lstStyle/>
                    <a:p>
                      <a:pPr marL="174625" indent="-174625">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Turn off water tap when washing dishes and brushing teeth</a:t>
                      </a:r>
                    </a:p>
                  </a:txBody>
                  <a:tcPr marL="83628" marR="83628" marT="41815" marB="41815">
                    <a:noFill/>
                  </a:tcPr>
                </a:tc>
                <a:tc rowSpan="2">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latin typeface="Calibri" panose="020F0502020204030204" pitchFamily="34" charset="0"/>
                          <a:cs typeface="Calibri" panose="020F0502020204030204" pitchFamily="34" charset="0"/>
                        </a:rPr>
                        <a:t>  Do not discharge oil or any fuel in water bodies, septic tanks, toilets or drainage channels to control mosquito breeding or odor generation</a:t>
                      </a:r>
                    </a:p>
                    <a:p>
                      <a:pPr marL="0" marR="0" lvl="0" indent="0" algn="l" defTabSz="975482" rtl="0" eaLnBrk="1" fontAlgn="auto" latinLnBrk="0" hangingPunct="1">
                        <a:lnSpc>
                          <a:spcPct val="100000"/>
                        </a:lnSpc>
                        <a:spcBef>
                          <a:spcPts val="0"/>
                        </a:spcBef>
                        <a:spcAft>
                          <a:spcPts val="0"/>
                        </a:spcAft>
                        <a:buClrTx/>
                        <a:buSzTx/>
                        <a:buFontTx/>
                        <a:buNone/>
                        <a:tabLst/>
                        <a:defRPr/>
                      </a:pPr>
                      <a:endParaRPr lang="en-US" sz="1400" b="1"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609695888"/>
                  </a:ext>
                </a:extLst>
              </a:tr>
              <a:tr h="743737">
                <a:tc>
                  <a:txBody>
                    <a:bodyPr/>
                    <a:lstStyle/>
                    <a:p>
                      <a:pPr marL="179388" indent="-179388">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Wait to have a full load before doing laundry and use the washing machine short wash cycle </a:t>
                      </a:r>
                    </a:p>
                  </a:txBody>
                  <a:tcPr marL="83628" marR="83628" marT="41815" marB="41815">
                    <a:noFill/>
                  </a:tcPr>
                </a:tc>
                <a:tc vMerge="1">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3025284483"/>
                  </a:ext>
                </a:extLst>
              </a:tr>
              <a:tr h="535595">
                <a:tc>
                  <a:txBody>
                    <a:bodyPr/>
                    <a:lstStyle/>
                    <a:p>
                      <a:pPr marL="179388" indent="-179388">
                        <a:buFont typeface="Arial" panose="020B0604020202020204" pitchFamily="34" charset="0"/>
                        <a:buNone/>
                      </a:pPr>
                      <a:r>
                        <a:rPr lang="en-US" sz="14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a:solidFill>
                            <a:srgbClr val="00B050"/>
                          </a:solidFill>
                          <a:latin typeface="Calibri" panose="020F0502020204030204" pitchFamily="34" charset="0"/>
                          <a:cs typeface="Calibri" panose="020F0502020204030204" pitchFamily="34" charset="0"/>
                        </a:rPr>
                        <a:t> </a:t>
                      </a:r>
                      <a:r>
                        <a:rPr lang="en-US" sz="1400" b="1">
                          <a:latin typeface="Calibri" panose="020F0502020204030204" pitchFamily="34" charset="0"/>
                          <a:cs typeface="Calibri" panose="020F0502020204030204" pitchFamily="34" charset="0"/>
                        </a:rPr>
                        <a:t> With dual-flush toilets, use the low flow flush-button as much as possible</a:t>
                      </a:r>
                      <a:endParaRPr lang="en-US" sz="1400" b="1" dirty="0">
                        <a:latin typeface="Calibri" panose="020F0502020204030204" pitchFamily="34" charset="0"/>
                        <a:cs typeface="Calibri" panose="020F0502020204030204" pitchFamily="34" charset="0"/>
                      </a:endParaRPr>
                    </a:p>
                  </a:txBody>
                  <a:tcPr marL="83628" marR="83628" marT="41815" marB="41815">
                    <a:noFill/>
                  </a:tcPr>
                </a:tc>
                <a:tc>
                  <a:txBody>
                    <a:bodyPr/>
                    <a:lstStyle/>
                    <a:p>
                      <a:pPr marL="179388" indent="-179388"/>
                      <a:endParaRPr lang="en-US" sz="1000" b="1" dirty="0">
                        <a:latin typeface="+mn-lt"/>
                      </a:endParaRPr>
                    </a:p>
                  </a:txBody>
                  <a:tcPr marL="83628" marR="83628" marT="41815" marB="41815">
                    <a:noFill/>
                  </a:tcPr>
                </a:tc>
                <a:extLst>
                  <a:ext uri="{0D108BD9-81ED-4DB2-BD59-A6C34878D82A}">
                    <a16:rowId xmlns:a16="http://schemas.microsoft.com/office/drawing/2014/main" val="3136201911"/>
                  </a:ext>
                </a:extLst>
              </a:tr>
              <a:tr h="535595">
                <a:tc>
                  <a:txBody>
                    <a:bodyPr/>
                    <a:lstStyle/>
                    <a:p>
                      <a:pPr marL="179388" indent="-179388">
                        <a:buFont typeface="Arial" panose="020B0604020202020204" pitchFamily="34" charset="0"/>
                        <a:buNone/>
                      </a:pPr>
                      <a:r>
                        <a:rPr lang="en-US" sz="14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a:solidFill>
                            <a:srgbClr val="00B050"/>
                          </a:solidFill>
                          <a:latin typeface="Calibri" panose="020F0502020204030204" pitchFamily="34" charset="0"/>
                          <a:cs typeface="Calibri" panose="020F0502020204030204" pitchFamily="34" charset="0"/>
                        </a:rPr>
                        <a:t> </a:t>
                      </a:r>
                      <a:r>
                        <a:rPr lang="en-US" sz="1400" b="1">
                          <a:latin typeface="Calibri" panose="020F0502020204030204" pitchFamily="34" charset="0"/>
                          <a:cs typeface="Calibri" panose="020F0502020204030204" pitchFamily="34" charset="0"/>
                        </a:rPr>
                        <a:t> Collect rainwater or reuse water running from air conditioning units to water plants</a:t>
                      </a:r>
                      <a:endParaRPr lang="en-US" sz="1400" b="1" dirty="0">
                        <a:latin typeface="Calibri" panose="020F0502020204030204" pitchFamily="34" charset="0"/>
                        <a:cs typeface="Calibri" panose="020F0502020204030204" pitchFamily="34" charset="0"/>
                      </a:endParaRPr>
                    </a:p>
                  </a:txBody>
                  <a:tcPr marL="83628" marR="83628" marT="41815" marB="41815">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901578166"/>
                  </a:ext>
                </a:extLst>
              </a:tr>
              <a:tr h="451966">
                <a:tc>
                  <a:txBody>
                    <a:bodyPr/>
                    <a:lstStyle/>
                    <a:p>
                      <a:pPr marL="0" indent="0">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Report any water leak, no matter how small</a:t>
                      </a:r>
                    </a:p>
                    <a:p>
                      <a:pPr marL="0" indent="0">
                        <a:buFont typeface="Arial" panose="020B0604020202020204" pitchFamily="34" charset="0"/>
                        <a:buNone/>
                      </a:pPr>
                      <a:endParaRPr lang="en-US" sz="1400" b="1" dirty="0">
                        <a:latin typeface="Calibri" panose="020F0502020204030204" pitchFamily="34" charset="0"/>
                        <a:cs typeface="Calibri" panose="020F0502020204030204" pitchFamily="34" charset="0"/>
                      </a:endParaRPr>
                    </a:p>
                  </a:txBody>
                  <a:tcPr marL="62722" marR="62722" marT="0" marB="0">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238950554"/>
                  </a:ext>
                </a:extLst>
              </a:tr>
            </a:tbl>
          </a:graphicData>
        </a:graphic>
      </p:graphicFrame>
      <p:grpSp>
        <p:nvGrpSpPr>
          <p:cNvPr id="2" name="Group 1">
            <a:extLst>
              <a:ext uri="{FF2B5EF4-FFF2-40B4-BE49-F238E27FC236}">
                <a16:creationId xmlns:a16="http://schemas.microsoft.com/office/drawing/2014/main" id="{F4A0FDE3-99F8-4E9E-A02F-5099623D2A6E}"/>
              </a:ext>
            </a:extLst>
          </p:cNvPr>
          <p:cNvGrpSpPr/>
          <p:nvPr/>
        </p:nvGrpSpPr>
        <p:grpSpPr>
          <a:xfrm>
            <a:off x="688522" y="5820803"/>
            <a:ext cx="2905153" cy="1036463"/>
            <a:chOff x="666750" y="5826241"/>
            <a:chExt cx="2905153" cy="1036463"/>
          </a:xfrm>
        </p:grpSpPr>
        <p:pic>
          <p:nvPicPr>
            <p:cNvPr id="27" name="Picture 26">
              <a:extLst>
                <a:ext uri="{FF2B5EF4-FFF2-40B4-BE49-F238E27FC236}">
                  <a16:creationId xmlns:a16="http://schemas.microsoft.com/office/drawing/2014/main" id="{97A9A932-67A8-447F-B0FA-F82B5631FB4D}"/>
                </a:ext>
              </a:extLst>
            </p:cNvPr>
            <p:cNvPicPr>
              <a:picLocks noChangeAspect="1"/>
            </p:cNvPicPr>
            <p:nvPr/>
          </p:nvPicPr>
          <p:blipFill rotWithShape="1">
            <a:blip r:embed="rId3"/>
            <a:srcRect l="38940" t="34364" r="53006" b="50591"/>
            <a:stretch/>
          </p:blipFill>
          <p:spPr>
            <a:xfrm>
              <a:off x="666750" y="5830946"/>
              <a:ext cx="981931" cy="1031758"/>
            </a:xfrm>
            <a:prstGeom prst="rect">
              <a:avLst/>
            </a:prstGeom>
          </p:spPr>
        </p:pic>
        <p:pic>
          <p:nvPicPr>
            <p:cNvPr id="28" name="Picture 27">
              <a:extLst>
                <a:ext uri="{FF2B5EF4-FFF2-40B4-BE49-F238E27FC236}">
                  <a16:creationId xmlns:a16="http://schemas.microsoft.com/office/drawing/2014/main" id="{7CF2152A-90DF-478B-AF0C-E7508FAAEAF9}"/>
                </a:ext>
              </a:extLst>
            </p:cNvPr>
            <p:cNvPicPr>
              <a:picLocks noChangeAspect="1"/>
            </p:cNvPicPr>
            <p:nvPr/>
          </p:nvPicPr>
          <p:blipFill rotWithShape="1">
            <a:blip r:embed="rId3"/>
            <a:srcRect l="64344" t="34243" r="27770" b="50714"/>
            <a:stretch/>
          </p:blipFill>
          <p:spPr>
            <a:xfrm>
              <a:off x="1648681" y="5826241"/>
              <a:ext cx="961611" cy="1031759"/>
            </a:xfrm>
            <a:prstGeom prst="rect">
              <a:avLst/>
            </a:prstGeom>
          </p:spPr>
        </p:pic>
        <p:pic>
          <p:nvPicPr>
            <p:cNvPr id="29" name="Picture 28">
              <a:extLst>
                <a:ext uri="{FF2B5EF4-FFF2-40B4-BE49-F238E27FC236}">
                  <a16:creationId xmlns:a16="http://schemas.microsoft.com/office/drawing/2014/main" id="{FAEFC0DA-83B1-45B9-A323-B1F66F179AA8}"/>
                </a:ext>
              </a:extLst>
            </p:cNvPr>
            <p:cNvPicPr>
              <a:picLocks noChangeAspect="1"/>
            </p:cNvPicPr>
            <p:nvPr/>
          </p:nvPicPr>
          <p:blipFill rotWithShape="1">
            <a:blip r:embed="rId3"/>
            <a:srcRect l="64383" t="71807" r="27730" b="13183"/>
            <a:stretch/>
          </p:blipFill>
          <p:spPr>
            <a:xfrm>
              <a:off x="2610292" y="5833304"/>
              <a:ext cx="961611" cy="1029400"/>
            </a:xfrm>
            <a:prstGeom prst="rect">
              <a:avLst/>
            </a:prstGeom>
          </p:spPr>
        </p:pic>
      </p:grpSp>
    </p:spTree>
    <p:extLst>
      <p:ext uri="{BB962C8B-B14F-4D97-AF65-F5344CB8AC3E}">
        <p14:creationId xmlns:p14="http://schemas.microsoft.com/office/powerpoint/2010/main" val="2020496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outdoor, ground, trash, lined&#10;&#10;Description automatically generated">
            <a:extLst>
              <a:ext uri="{FF2B5EF4-FFF2-40B4-BE49-F238E27FC236}">
                <a16:creationId xmlns:a16="http://schemas.microsoft.com/office/drawing/2014/main" id="{71F071FD-E338-4D9F-8B73-A8A8909FEFB5}"/>
              </a:ext>
            </a:extLst>
          </p:cNvPr>
          <p:cNvPicPr>
            <a:picLocks noChangeAspect="1"/>
          </p:cNvPicPr>
          <p:nvPr/>
        </p:nvPicPr>
        <p:blipFill rotWithShape="1">
          <a:blip r:embed="rId2"/>
          <a:srcRect r="13818" b="9091"/>
          <a:stretch/>
        </p:blipFill>
        <p:spPr>
          <a:xfrm>
            <a:off x="3523488" y="10"/>
            <a:ext cx="8668512" cy="6857990"/>
          </a:xfrm>
          <a:prstGeom prst="rect">
            <a:avLst/>
          </a:prstGeom>
        </p:spPr>
      </p:pic>
      <p:sp>
        <p:nvSpPr>
          <p:cNvPr id="31" name="Rectangle 3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7E05900-A1B0-4AD1-AB6B-668E70105F23}"/>
              </a:ext>
            </a:extLst>
          </p:cNvPr>
          <p:cNvSpPr>
            <a:spLocks noGrp="1"/>
          </p:cNvSpPr>
          <p:nvPr>
            <p:ph type="title"/>
          </p:nvPr>
        </p:nvSpPr>
        <p:spPr>
          <a:xfrm>
            <a:off x="477981" y="1122363"/>
            <a:ext cx="4989758" cy="3204134"/>
          </a:xfrm>
        </p:spPr>
        <p:txBody>
          <a:bodyPr vert="horz" lIns="91440" tIns="45720" rIns="91440" bIns="45720" rtlCol="0" anchor="b">
            <a:noAutofit/>
          </a:bodyPr>
          <a:lstStyle/>
          <a:p>
            <a:r>
              <a:rPr lang="en-US" b="1" dirty="0">
                <a:latin typeface="Segoe UI" panose="020B0502040204020203" pitchFamily="34" charset="0"/>
                <a:cs typeface="Segoe UI" panose="020B0502040204020203" pitchFamily="34" charset="0"/>
              </a:rPr>
              <a:t>Wastewater management</a:t>
            </a:r>
          </a:p>
        </p:txBody>
      </p:sp>
      <p:sp>
        <p:nvSpPr>
          <p:cNvPr id="33" name="Rectangle 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A90CDB2-7984-442B-934B-99EBEA7F2226}"/>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defRPr/>
            </a:pPr>
            <a:fld id="{C752A0BD-0866-3242-8D3D-E9BB77ED850E}" type="slidenum">
              <a:rPr lang="en-US">
                <a:solidFill>
                  <a:schemeClr val="bg1"/>
                </a:solidFill>
                <a:latin typeface="Calibri" panose="020F0502020204030204"/>
              </a:rPr>
              <a:pPr>
                <a:spcAft>
                  <a:spcPts val="600"/>
                </a:spcAft>
                <a:defRPr/>
              </a:pPr>
              <a:t>10</a:t>
            </a:fld>
            <a:endParaRPr lang="en-US">
              <a:solidFill>
                <a:schemeClr val="bg1"/>
              </a:solidFill>
              <a:latin typeface="Calibri" panose="020F0502020204030204"/>
            </a:endParaRPr>
          </a:p>
        </p:txBody>
      </p:sp>
      <p:pic>
        <p:nvPicPr>
          <p:cNvPr id="9" name="Picture 8" descr="Logo&#10;&#10;Description automatically generated">
            <a:extLst>
              <a:ext uri="{FF2B5EF4-FFF2-40B4-BE49-F238E27FC236}">
                <a16:creationId xmlns:a16="http://schemas.microsoft.com/office/drawing/2014/main" id="{672EF297-EEE3-374A-8994-725259C05076}"/>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76609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outdoor&#10;&#10;Description automatically generated">
            <a:extLst>
              <a:ext uri="{FF2B5EF4-FFF2-40B4-BE49-F238E27FC236}">
                <a16:creationId xmlns:a16="http://schemas.microsoft.com/office/drawing/2014/main" id="{72F2CD14-EF10-44E6-828F-40E29000663F}"/>
              </a:ext>
            </a:extLst>
          </p:cNvPr>
          <p:cNvPicPr>
            <a:picLocks noChangeAspect="1"/>
          </p:cNvPicPr>
          <p:nvPr/>
        </p:nvPicPr>
        <p:blipFill rotWithShape="1">
          <a:blip r:embed="rId2"/>
          <a:srcRect t="20087" b="42366"/>
          <a:stretch/>
        </p:blipFill>
        <p:spPr>
          <a:xfrm>
            <a:off x="-1" y="10"/>
            <a:ext cx="12192000" cy="6857990"/>
          </a:xfrm>
          <a:prstGeom prst="rect">
            <a:avLst/>
          </a:prstGeom>
        </p:spPr>
      </p:pic>
      <p:sp>
        <p:nvSpPr>
          <p:cNvPr id="3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90F288DA-99CD-C34E-8B3D-10EF913D5D70}"/>
              </a:ext>
            </a:extLst>
          </p:cNvPr>
          <p:cNvSpPr txBox="1">
            <a:spLocks/>
          </p:cNvSpPr>
          <p:nvPr/>
        </p:nvSpPr>
        <p:spPr>
          <a:xfrm>
            <a:off x="709448" y="1798039"/>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Wastewater Management</a:t>
            </a:r>
          </a:p>
        </p:txBody>
      </p:sp>
      <p:cxnSp>
        <p:nvCxnSpPr>
          <p:cNvPr id="38" name="Straight Connector 3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 name="Content Placeholder 5">
            <a:extLst>
              <a:ext uri="{FF2B5EF4-FFF2-40B4-BE49-F238E27FC236}">
                <a16:creationId xmlns:a16="http://schemas.microsoft.com/office/drawing/2014/main" id="{43D61813-F540-694E-B400-05583C3D9A5D}"/>
              </a:ext>
            </a:extLst>
          </p:cNvPr>
          <p:cNvSpPr txBox="1">
            <a:spLocks/>
          </p:cNvSpPr>
          <p:nvPr/>
        </p:nvSpPr>
        <p:spPr>
          <a:xfrm>
            <a:off x="525516" y="3559242"/>
            <a:ext cx="4593021" cy="342856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Be aware that about 80% of the water used daily eventually becomes wastewater that the mission has to manage and treat.</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Individually, UN peacekeepers generate wastewater through toilet flushing, showering, personal hygiene, food preparation, laundry and car washing.</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Wastewater treatment and sanitation facilities must be taken care of and well maintained to ensure proper function and avoid impact on the environment.  </a:t>
            </a:r>
          </a:p>
          <a:p>
            <a:pPr>
              <a:buSzPct val="85000"/>
            </a:pPr>
            <a:endParaRPr lang="en-US" sz="1300" b="1" dirty="0"/>
          </a:p>
          <a:p>
            <a:endParaRPr lang="en-US" sz="1300" b="1" dirty="0"/>
          </a:p>
        </p:txBody>
      </p:sp>
      <p:sp>
        <p:nvSpPr>
          <p:cNvPr id="3" name="TextBox 2">
            <a:extLst>
              <a:ext uri="{FF2B5EF4-FFF2-40B4-BE49-F238E27FC236}">
                <a16:creationId xmlns:a16="http://schemas.microsoft.com/office/drawing/2014/main" id="{61A1CB08-936B-8248-9555-3F2317552B65}"/>
              </a:ext>
            </a:extLst>
          </p:cNvPr>
          <p:cNvSpPr txBox="1"/>
          <p:nvPr/>
        </p:nvSpPr>
        <p:spPr>
          <a:xfrm>
            <a:off x="-357187" y="3857625"/>
            <a:ext cx="184731" cy="352084"/>
          </a:xfrm>
          <a:prstGeom prst="rect">
            <a:avLst/>
          </a:prstGeom>
          <a:noFill/>
        </p:spPr>
        <p:txBody>
          <a:bodyPr wrap="none" rtlCol="0">
            <a:spAutoFit/>
          </a:bodyPr>
          <a:lstStyle/>
          <a:p>
            <a:endParaRPr lang="en-US" sz="1688" dirty="0"/>
          </a:p>
        </p:txBody>
      </p:sp>
      <p:pic>
        <p:nvPicPr>
          <p:cNvPr id="9" name="Picture 8" descr="Logo&#10;&#10;Description automatically generated">
            <a:extLst>
              <a:ext uri="{FF2B5EF4-FFF2-40B4-BE49-F238E27FC236}">
                <a16:creationId xmlns:a16="http://schemas.microsoft.com/office/drawing/2014/main" id="{B736BC42-6A25-B34D-B5ED-FB28773853DE}"/>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510D5C78-FE7E-ED48-8F8C-70DA0524C454}"/>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11</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39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lowchart: Document 2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6">
            <a:extLst>
              <a:ext uri="{FF2B5EF4-FFF2-40B4-BE49-F238E27FC236}">
                <a16:creationId xmlns:a16="http://schemas.microsoft.com/office/drawing/2014/main" id="{42165A48-2D45-C247-8061-5E913D2D946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en-US" sz="3200" b="1" kern="1200" dirty="0">
                <a:solidFill>
                  <a:srgbClr val="FFFFFF"/>
                </a:solidFill>
                <a:latin typeface="Segoe UI" panose="020B0502040204020203" pitchFamily="34" charset="0"/>
                <a:cs typeface="Segoe UI" panose="020B0502040204020203" pitchFamily="34" charset="0"/>
              </a:rPr>
              <a:t>Wastewater Management – Key Principles</a:t>
            </a:r>
          </a:p>
        </p:txBody>
      </p:sp>
      <p:sp>
        <p:nvSpPr>
          <p:cNvPr id="3" name="Slide Number Placeholder 2">
            <a:extLst>
              <a:ext uri="{FF2B5EF4-FFF2-40B4-BE49-F238E27FC236}">
                <a16:creationId xmlns:a16="http://schemas.microsoft.com/office/drawing/2014/main" id="{2336F1C8-5BFD-9546-A0B6-4042D8554688}"/>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12</a:t>
            </a:fld>
            <a:endParaRPr lang="en-US" dirty="0">
              <a:latin typeface="Arial" panose="020B0604020202020204" pitchFamily="34" charset="0"/>
              <a:cs typeface="Arial" panose="020B0604020202020204" pitchFamily="34" charset="0"/>
            </a:endParaRPr>
          </a:p>
        </p:txBody>
      </p:sp>
      <p:sp>
        <p:nvSpPr>
          <p:cNvPr id="9" name="Title 6">
            <a:extLst>
              <a:ext uri="{FF2B5EF4-FFF2-40B4-BE49-F238E27FC236}">
                <a16:creationId xmlns:a16="http://schemas.microsoft.com/office/drawing/2014/main" id="{83935DB1-193F-1A40-8128-5F4CBADB57D3}"/>
              </a:ext>
            </a:extLst>
          </p:cNvPr>
          <p:cNvSpPr txBox="1">
            <a:spLocks/>
          </p:cNvSpPr>
          <p:nvPr/>
        </p:nvSpPr>
        <p:spPr>
          <a:xfrm>
            <a:off x="2108594" y="723898"/>
            <a:ext cx="7974812" cy="692431"/>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endParaRPr lang="en-US" sz="2800" b="0" dirty="0">
              <a:latin typeface="Arial Nova" panose="020B0504020202020204" pitchFamily="34" charset="0"/>
            </a:endParaRPr>
          </a:p>
        </p:txBody>
      </p:sp>
      <p:graphicFrame>
        <p:nvGraphicFramePr>
          <p:cNvPr id="11" name="Table 10">
            <a:extLst>
              <a:ext uri="{FF2B5EF4-FFF2-40B4-BE49-F238E27FC236}">
                <a16:creationId xmlns:a16="http://schemas.microsoft.com/office/drawing/2014/main" id="{C3DC5A4D-98AE-9C4B-8482-5471A14B8336}"/>
              </a:ext>
            </a:extLst>
          </p:cNvPr>
          <p:cNvGraphicFramePr>
            <a:graphicFrameLocks/>
          </p:cNvGraphicFramePr>
          <p:nvPr>
            <p:extLst>
              <p:ext uri="{D42A27DB-BD31-4B8C-83A1-F6EECF244321}">
                <p14:modId xmlns:p14="http://schemas.microsoft.com/office/powerpoint/2010/main" val="3605741407"/>
              </p:ext>
            </p:extLst>
          </p:nvPr>
        </p:nvGraphicFramePr>
        <p:xfrm>
          <a:off x="4207933" y="921658"/>
          <a:ext cx="7347538" cy="3804160"/>
        </p:xfrm>
        <a:graphic>
          <a:graphicData uri="http://schemas.openxmlformats.org/drawingml/2006/table">
            <a:tbl>
              <a:tblPr firstRow="1" bandRow="1">
                <a:tableStyleId>{5C22544A-7EE6-4342-B048-85BDC9FD1C3A}</a:tableStyleId>
              </a:tblPr>
              <a:tblGrid>
                <a:gridCol w="3672988">
                  <a:extLst>
                    <a:ext uri="{9D8B030D-6E8A-4147-A177-3AD203B41FA5}">
                      <a16:colId xmlns:a16="http://schemas.microsoft.com/office/drawing/2014/main" val="3962060694"/>
                    </a:ext>
                  </a:extLst>
                </a:gridCol>
                <a:gridCol w="3674550">
                  <a:extLst>
                    <a:ext uri="{9D8B030D-6E8A-4147-A177-3AD203B41FA5}">
                      <a16:colId xmlns:a16="http://schemas.microsoft.com/office/drawing/2014/main" val="2966013420"/>
                    </a:ext>
                  </a:extLst>
                </a:gridCol>
              </a:tblGrid>
              <a:tr h="389964">
                <a:tc>
                  <a:txBody>
                    <a:bodyPr/>
                    <a:lstStyle/>
                    <a:p>
                      <a:r>
                        <a:rPr lang="en-US" sz="1800" b="1"/>
                        <a:t>DO</a:t>
                      </a:r>
                      <a:endParaRPr lang="en-US" sz="1800" b="1" dirty="0"/>
                    </a:p>
                  </a:txBody>
                  <a:tcPr marL="84286" marR="84286" marT="42143" marB="42143"/>
                </a:tc>
                <a:tc>
                  <a:txBody>
                    <a:bodyPr/>
                    <a:lstStyle/>
                    <a:p>
                      <a:r>
                        <a:rPr lang="en-US" sz="1800" b="1"/>
                        <a:t>DON’T</a:t>
                      </a:r>
                      <a:endParaRPr lang="en-US" sz="1800" b="1" dirty="0"/>
                    </a:p>
                  </a:txBody>
                  <a:tcPr marL="84286" marR="84286" marT="42143" marB="42143"/>
                </a:tc>
                <a:extLst>
                  <a:ext uri="{0D108BD9-81ED-4DB2-BD59-A6C34878D82A}">
                    <a16:rowId xmlns:a16="http://schemas.microsoft.com/office/drawing/2014/main" val="1539128937"/>
                  </a:ext>
                </a:extLst>
              </a:tr>
              <a:tr h="1213863">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kern="120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400" b="1" kern="1200">
                          <a:solidFill>
                            <a:schemeClr val="tx1"/>
                          </a:solidFill>
                          <a:latin typeface="Calibri" panose="020F0502020204030204" pitchFamily="34" charset="0"/>
                          <a:ea typeface="+mn-ea"/>
                          <a:cs typeface="Calibri" panose="020F0502020204030204" pitchFamily="34" charset="0"/>
                        </a:rPr>
                        <a:t>  Use treated wastewater or rainwater for gardening, car washing, dust control or toilet flushing whenever possible</a:t>
                      </a:r>
                    </a:p>
                    <a:p>
                      <a:endParaRPr lang="en-US" sz="1400" b="1" dirty="0">
                        <a:solidFill>
                          <a:schemeClr val="tx1"/>
                        </a:solidFill>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a:solidFill>
                            <a:schemeClr val="tx1"/>
                          </a:solidFill>
                          <a:latin typeface="Calibri" panose="020F0502020204030204" pitchFamily="34" charset="0"/>
                          <a:cs typeface="Calibri" panose="020F0502020204030204" pitchFamily="34" charset="0"/>
                        </a:rPr>
                        <a:t>  Do not flush chemical products, plastic, food waste or domestic waste down the toilet or sink as it could clog the piping network or generate breakdowns at the wastewater treatment plant downstream</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95052548"/>
                  </a:ext>
                </a:extLst>
              </a:tr>
              <a:tr h="1240972">
                <a:tc>
                  <a:txBody>
                    <a:bodyPr/>
                    <a:lstStyle/>
                    <a:p>
                      <a:pPr marL="177800" indent="-177800">
                        <a:buFont typeface="Arial" panose="020B0604020202020204" pitchFamily="34" charset="0"/>
                        <a:buNone/>
                      </a:pPr>
                      <a:r>
                        <a:rPr lang="en-US" sz="14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a:solidFill>
                            <a:srgbClr val="00B050"/>
                          </a:solidFill>
                          <a:latin typeface="Calibri" panose="020F0502020204030204" pitchFamily="34" charset="0"/>
                          <a:cs typeface="Calibri" panose="020F0502020204030204" pitchFamily="34" charset="0"/>
                        </a:rPr>
                        <a:t> </a:t>
                      </a:r>
                      <a:r>
                        <a:rPr lang="en-US" sz="1400" b="1">
                          <a:solidFill>
                            <a:schemeClr val="tx1"/>
                          </a:solidFill>
                          <a:latin typeface="Calibri" panose="020F0502020204030204" pitchFamily="34" charset="0"/>
                          <a:cs typeface="Calibri" panose="020F0502020204030204" pitchFamily="34" charset="0"/>
                        </a:rPr>
                        <a:t> Ensure proper hygiene and maintenance of the sanitation infrastructure (e.g., proper ablutions cleaning and maintenance, regular manholes inspection, drainage channels cleaning, etc.)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a:solidFill>
                            <a:schemeClr val="tx1"/>
                          </a:solidFill>
                          <a:latin typeface="Calibri" panose="020F0502020204030204" pitchFamily="34" charset="0"/>
                          <a:cs typeface="Calibri" panose="020F0502020204030204" pitchFamily="34" charset="0"/>
                        </a:rPr>
                        <a:t>  Do not drink or ingest treated wastewater, or use it for cooking or bathing</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64145952"/>
                  </a:ext>
                </a:extLst>
              </a:tr>
              <a:tr h="959361">
                <a:tc>
                  <a:txBody>
                    <a:bodyPr/>
                    <a:lstStyle/>
                    <a:p>
                      <a:pPr marL="177800" indent="-177800">
                        <a:buFont typeface="Arial" panose="020B0604020202020204" pitchFamily="34" charset="0"/>
                        <a:buNone/>
                      </a:pPr>
                      <a:r>
                        <a:rPr lang="en-US" sz="14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a:solidFill>
                            <a:srgbClr val="00B050"/>
                          </a:solidFill>
                          <a:latin typeface="Calibri" panose="020F0502020204030204" pitchFamily="34" charset="0"/>
                          <a:cs typeface="Calibri" panose="020F0502020204030204" pitchFamily="34" charset="0"/>
                        </a:rPr>
                        <a:t> </a:t>
                      </a:r>
                      <a:r>
                        <a:rPr lang="en-US" sz="1400" b="1">
                          <a:solidFill>
                            <a:schemeClr val="tx1"/>
                          </a:solidFill>
                          <a:latin typeface="Calibri" panose="020F0502020204030204" pitchFamily="34" charset="0"/>
                          <a:cs typeface="Calibri" panose="020F0502020204030204" pitchFamily="34" charset="0"/>
                        </a:rPr>
                        <a:t> Report immediately any wastewater spill or overflows to the water and sanitation personnel of the unit</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Do not discharge oil or any fuel in bodies of water, septic tanks or drainage channels to control mosquito breeding or odor generation</a:t>
                      </a:r>
                    </a:p>
                  </a:txBody>
                  <a:tcPr marL="84286" marR="84286" marT="42143" marB="42143">
                    <a:noFill/>
                  </a:tcPr>
                </a:tc>
                <a:extLst>
                  <a:ext uri="{0D108BD9-81ED-4DB2-BD59-A6C34878D82A}">
                    <a16:rowId xmlns:a16="http://schemas.microsoft.com/office/drawing/2014/main" val="609695888"/>
                  </a:ext>
                </a:extLst>
              </a:tr>
            </a:tbl>
          </a:graphicData>
        </a:graphic>
      </p:graphicFrame>
      <p:grpSp>
        <p:nvGrpSpPr>
          <p:cNvPr id="2" name="Group 1">
            <a:extLst>
              <a:ext uri="{FF2B5EF4-FFF2-40B4-BE49-F238E27FC236}">
                <a16:creationId xmlns:a16="http://schemas.microsoft.com/office/drawing/2014/main" id="{58A0FA4F-020A-44BA-8546-74F3209C4E29}"/>
              </a:ext>
            </a:extLst>
          </p:cNvPr>
          <p:cNvGrpSpPr/>
          <p:nvPr/>
        </p:nvGrpSpPr>
        <p:grpSpPr>
          <a:xfrm>
            <a:off x="769448" y="5833334"/>
            <a:ext cx="2977685" cy="1031759"/>
            <a:chOff x="1295400" y="261205"/>
            <a:chExt cx="2977685" cy="1031759"/>
          </a:xfrm>
        </p:grpSpPr>
        <p:pic>
          <p:nvPicPr>
            <p:cNvPr id="14" name="Picture 13">
              <a:extLst>
                <a:ext uri="{FF2B5EF4-FFF2-40B4-BE49-F238E27FC236}">
                  <a16:creationId xmlns:a16="http://schemas.microsoft.com/office/drawing/2014/main" id="{514AA9AE-FE72-41CF-8789-220A1DCE1770}"/>
                </a:ext>
              </a:extLst>
            </p:cNvPr>
            <p:cNvPicPr>
              <a:picLocks noChangeAspect="1"/>
            </p:cNvPicPr>
            <p:nvPr/>
          </p:nvPicPr>
          <p:blipFill rotWithShape="1">
            <a:blip r:embed="rId3"/>
            <a:srcRect l="64344" t="34243" r="27770" b="50714"/>
            <a:stretch/>
          </p:blipFill>
          <p:spPr>
            <a:xfrm>
              <a:off x="1295400" y="261205"/>
              <a:ext cx="961611" cy="1031759"/>
            </a:xfrm>
            <a:prstGeom prst="rect">
              <a:avLst/>
            </a:prstGeom>
          </p:spPr>
        </p:pic>
        <p:pic>
          <p:nvPicPr>
            <p:cNvPr id="15" name="Picture 14">
              <a:extLst>
                <a:ext uri="{FF2B5EF4-FFF2-40B4-BE49-F238E27FC236}">
                  <a16:creationId xmlns:a16="http://schemas.microsoft.com/office/drawing/2014/main" id="{B4F592D3-5C91-4939-897F-FF4E81EC6394}"/>
                </a:ext>
              </a:extLst>
            </p:cNvPr>
            <p:cNvPicPr>
              <a:picLocks noChangeAspect="1"/>
            </p:cNvPicPr>
            <p:nvPr/>
          </p:nvPicPr>
          <p:blipFill rotWithShape="1">
            <a:blip r:embed="rId3"/>
            <a:srcRect l="38762" t="53352" r="52757" b="31603"/>
            <a:stretch/>
          </p:blipFill>
          <p:spPr>
            <a:xfrm>
              <a:off x="2257011" y="261205"/>
              <a:ext cx="1034143" cy="1031759"/>
            </a:xfrm>
            <a:prstGeom prst="rect">
              <a:avLst/>
            </a:prstGeom>
          </p:spPr>
        </p:pic>
        <p:pic>
          <p:nvPicPr>
            <p:cNvPr id="16" name="Picture 15">
              <a:extLst>
                <a:ext uri="{FF2B5EF4-FFF2-40B4-BE49-F238E27FC236}">
                  <a16:creationId xmlns:a16="http://schemas.microsoft.com/office/drawing/2014/main" id="{CDF18D2D-3628-409D-9703-37B702D9AD88}"/>
                </a:ext>
              </a:extLst>
            </p:cNvPr>
            <p:cNvPicPr>
              <a:picLocks noChangeAspect="1"/>
            </p:cNvPicPr>
            <p:nvPr/>
          </p:nvPicPr>
          <p:blipFill rotWithShape="1">
            <a:blip r:embed="rId3"/>
            <a:srcRect l="64229" t="53163" r="27717" b="31792"/>
            <a:stretch/>
          </p:blipFill>
          <p:spPr>
            <a:xfrm>
              <a:off x="3291154" y="261206"/>
              <a:ext cx="981931" cy="1031758"/>
            </a:xfrm>
            <a:prstGeom prst="rect">
              <a:avLst/>
            </a:prstGeom>
          </p:spPr>
        </p:pic>
      </p:grpSp>
    </p:spTree>
    <p:extLst>
      <p:ext uri="{BB962C8B-B14F-4D97-AF65-F5344CB8AC3E}">
        <p14:creationId xmlns:p14="http://schemas.microsoft.com/office/powerpoint/2010/main" val="246382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One glowing fluorescent bulb amonst unlit incandescent bulbs">
            <a:extLst>
              <a:ext uri="{FF2B5EF4-FFF2-40B4-BE49-F238E27FC236}">
                <a16:creationId xmlns:a16="http://schemas.microsoft.com/office/drawing/2014/main" id="{2A178CA3-97F5-4936-A94D-7A35797B09FE}"/>
              </a:ext>
            </a:extLst>
          </p:cNvPr>
          <p:cNvPicPr>
            <a:picLocks noChangeAspect="1"/>
          </p:cNvPicPr>
          <p:nvPr/>
        </p:nvPicPr>
        <p:blipFill rotWithShape="1">
          <a:blip r:embed="rId2"/>
          <a:srcRect t="601" b="4834"/>
          <a:stretch/>
        </p:blipFill>
        <p:spPr>
          <a:xfrm>
            <a:off x="263826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FA4704A-A0B1-420C-93B6-D57416E74515}"/>
              </a:ext>
            </a:extLst>
          </p:cNvPr>
          <p:cNvSpPr>
            <a:spLocks noGrp="1"/>
          </p:cNvSpPr>
          <p:nvPr>
            <p:ph type="title"/>
          </p:nvPr>
        </p:nvSpPr>
        <p:spPr>
          <a:xfrm>
            <a:off x="265368" y="836822"/>
            <a:ext cx="4946296" cy="3692028"/>
          </a:xfrm>
          <a:noFill/>
        </p:spPr>
        <p:txBody>
          <a:bodyPr vert="horz" lIns="91440" tIns="45720" rIns="91440" bIns="45720" rtlCol="0" anchor="b">
            <a:normAutofit/>
          </a:bodyPr>
          <a:lstStyle/>
          <a:p>
            <a:r>
              <a:rPr lang="en-US" b="1" dirty="0">
                <a:latin typeface="Segoe UI" panose="020B0502040204020203" pitchFamily="34" charset="0"/>
                <a:cs typeface="Segoe UI" panose="020B0502040204020203" pitchFamily="34" charset="0"/>
              </a:rPr>
              <a:t>Energy conservation</a:t>
            </a:r>
          </a:p>
        </p:txBody>
      </p:sp>
      <p:sp>
        <p:nvSpPr>
          <p:cNvPr id="4" name="Slide Number Placeholder 3">
            <a:extLst>
              <a:ext uri="{FF2B5EF4-FFF2-40B4-BE49-F238E27FC236}">
                <a16:creationId xmlns:a16="http://schemas.microsoft.com/office/drawing/2014/main" id="{DEB8EDC9-DD4C-4812-B3EC-008A2BFBA6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13</a:t>
            </a:fld>
            <a:endParaRPr lang="en-US" dirty="0">
              <a:solidFill>
                <a:srgbClr val="FFFFFF"/>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D05925A2-A8A2-C049-ABAC-4D25B9BA7B5D}"/>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03910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sky, outdoor, roof&#10;&#10;Description automatically generated">
            <a:extLst>
              <a:ext uri="{FF2B5EF4-FFF2-40B4-BE49-F238E27FC236}">
                <a16:creationId xmlns:a16="http://schemas.microsoft.com/office/drawing/2014/main" id="{647004BD-228F-4CD0-84F0-AE80C9039BA9}"/>
              </a:ext>
            </a:extLst>
          </p:cNvPr>
          <p:cNvPicPr>
            <a:picLocks noGrp="1" noChangeAspect="1"/>
          </p:cNvPicPr>
          <p:nvPr>
            <p:ph idx="1"/>
          </p:nvPr>
        </p:nvPicPr>
        <p:blipFill rotWithShape="1">
          <a:blip r:embed="rId2"/>
          <a:srcRect t="15730"/>
          <a:stretch/>
        </p:blipFill>
        <p:spPr>
          <a:xfrm>
            <a:off x="-1" y="10"/>
            <a:ext cx="12192000" cy="6857990"/>
          </a:xfrm>
          <a:prstGeom prst="rect">
            <a:avLst/>
          </a:prstGeom>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5769D9AE-5FDA-4722-A270-AFCFE25384BB}"/>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2800" b="1" dirty="0">
                <a:latin typeface="Segoe UI" panose="020B0502040204020203" pitchFamily="34" charset="0"/>
                <a:cs typeface="Segoe UI" panose="020B0502040204020203" pitchFamily="34" charset="0"/>
              </a:rPr>
              <a:t>Energy Conservation</a:t>
            </a:r>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BA9B683-4169-4E11-9714-ADDFFD8B3840}"/>
              </a:ext>
            </a:extLst>
          </p:cNvPr>
          <p:cNvSpPr txBox="1">
            <a:spLocks/>
          </p:cNvSpPr>
          <p:nvPr/>
        </p:nvSpPr>
        <p:spPr>
          <a:xfrm>
            <a:off x="551274" y="3713789"/>
            <a:ext cx="4593021" cy="261983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en-US" sz="1600" b="1" dirty="0">
                <a:latin typeface="Segoe UI" panose="020B0502040204020203" pitchFamily="34" charset="0"/>
                <a:cs typeface="Segoe UI" panose="020B0502040204020203" pitchFamily="34" charset="0"/>
              </a:rPr>
              <a:t>Most of the mission’s and the unit’s energy is provided by diesel generators. Greenhouse gases are emitted during the power production using generators.</a:t>
            </a:r>
          </a:p>
          <a:p>
            <a:pPr>
              <a:buSzPct val="85000"/>
            </a:pPr>
            <a:endParaRPr lang="en-US" sz="1600" b="1" dirty="0">
              <a:latin typeface="Segoe UI" panose="020B0502040204020203" pitchFamily="34" charset="0"/>
              <a:cs typeface="Segoe UI" panose="020B0502040204020203" pitchFamily="34" charset="0"/>
            </a:endParaRPr>
          </a:p>
          <a:p>
            <a:pPr>
              <a:buSzPct val="85000"/>
            </a:pPr>
            <a:r>
              <a:rPr lang="en-US" sz="1600" b="1" dirty="0">
                <a:latin typeface="Segoe UI" panose="020B0502040204020203" pitchFamily="34" charset="0"/>
                <a:cs typeface="Segoe UI" panose="020B0502040204020203" pitchFamily="34" charset="0"/>
              </a:rPr>
              <a:t>To minimize the mission’s climate footprint, energy use must be minimized through energy conservation measures and substituting generators with renewable energy solutions.</a:t>
            </a:r>
          </a:p>
          <a:p>
            <a:endParaRPr lang="en-US" sz="1700" b="1" dirty="0"/>
          </a:p>
        </p:txBody>
      </p:sp>
      <p:pic>
        <p:nvPicPr>
          <p:cNvPr id="7" name="Picture 6" descr="Logo&#10;&#10;Description automatically generated">
            <a:extLst>
              <a:ext uri="{FF2B5EF4-FFF2-40B4-BE49-F238E27FC236}">
                <a16:creationId xmlns:a16="http://schemas.microsoft.com/office/drawing/2014/main" id="{72F16AF4-0B2C-D74B-98C4-84509AB8ED76}"/>
              </a:ext>
            </a:extLst>
          </p:cNvPr>
          <p:cNvPicPr>
            <a:picLocks noChangeAspect="1"/>
          </p:cNvPicPr>
          <p:nvPr/>
        </p:nvPicPr>
        <p:blipFill>
          <a:blip r:embed="rId3"/>
          <a:stretch>
            <a:fillRect/>
          </a:stretch>
        </p:blipFill>
        <p:spPr>
          <a:xfrm>
            <a:off x="190575" y="158042"/>
            <a:ext cx="830703" cy="678780"/>
          </a:xfrm>
          <a:prstGeom prst="rect">
            <a:avLst/>
          </a:prstGeom>
        </p:spPr>
      </p:pic>
      <p:sp>
        <p:nvSpPr>
          <p:cNvPr id="9" name="Slide Number Placeholder 3">
            <a:extLst>
              <a:ext uri="{FF2B5EF4-FFF2-40B4-BE49-F238E27FC236}">
                <a16:creationId xmlns:a16="http://schemas.microsoft.com/office/drawing/2014/main" id="{33FBD913-BCCD-4241-85C2-F7EA082D0AB0}"/>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14</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0759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6">
            <a:extLst>
              <a:ext uri="{FF2B5EF4-FFF2-40B4-BE49-F238E27FC236}">
                <a16:creationId xmlns:a16="http://schemas.microsoft.com/office/drawing/2014/main" id="{BF5E41E3-AD92-564C-8B44-9A39B5C4820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en-US" sz="3200" b="1" kern="1200" dirty="0">
                <a:solidFill>
                  <a:srgbClr val="FFFFFF"/>
                </a:solidFill>
                <a:latin typeface="Segoe UI" panose="020B0502040204020203" pitchFamily="34" charset="0"/>
                <a:cs typeface="Segoe UI" panose="020B0502040204020203" pitchFamily="34" charset="0"/>
              </a:rPr>
              <a:t>Energy Conservation – Key Principles</a:t>
            </a:r>
          </a:p>
        </p:txBody>
      </p:sp>
      <p:sp>
        <p:nvSpPr>
          <p:cNvPr id="3" name="Slide Number Placeholder 2">
            <a:extLst>
              <a:ext uri="{FF2B5EF4-FFF2-40B4-BE49-F238E27FC236}">
                <a16:creationId xmlns:a16="http://schemas.microsoft.com/office/drawing/2014/main" id="{8554EFE9-0302-3146-BBDF-4E653592E0EA}"/>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15</a:t>
            </a:fld>
            <a:endParaRPr lang="en-US" dirty="0">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4192174226"/>
              </p:ext>
            </p:extLst>
          </p:nvPr>
        </p:nvGraphicFramePr>
        <p:xfrm>
          <a:off x="4207933" y="895676"/>
          <a:ext cx="7347538" cy="4969476"/>
        </p:xfrm>
        <a:graphic>
          <a:graphicData uri="http://schemas.openxmlformats.org/drawingml/2006/table">
            <a:tbl>
              <a:tblPr firstRow="1" bandRow="1">
                <a:tableStyleId>{5C22544A-7EE6-4342-B048-85BDC9FD1C3A}</a:tableStyleId>
              </a:tblPr>
              <a:tblGrid>
                <a:gridCol w="3704164">
                  <a:extLst>
                    <a:ext uri="{9D8B030D-6E8A-4147-A177-3AD203B41FA5}">
                      <a16:colId xmlns:a16="http://schemas.microsoft.com/office/drawing/2014/main" val="3962060694"/>
                    </a:ext>
                  </a:extLst>
                </a:gridCol>
                <a:gridCol w="3643374">
                  <a:extLst>
                    <a:ext uri="{9D8B030D-6E8A-4147-A177-3AD203B41FA5}">
                      <a16:colId xmlns:a16="http://schemas.microsoft.com/office/drawing/2014/main" val="2966013420"/>
                    </a:ext>
                  </a:extLst>
                </a:gridCol>
              </a:tblGrid>
              <a:tr h="361618">
                <a:tc>
                  <a:txBody>
                    <a:bodyPr/>
                    <a:lstStyle/>
                    <a:p>
                      <a:r>
                        <a:rPr lang="en-US" sz="1600" b="1">
                          <a:latin typeface="Calibri" panose="020F0502020204030204" pitchFamily="34" charset="0"/>
                          <a:cs typeface="Calibri" panose="020F0502020204030204" pitchFamily="34" charset="0"/>
                        </a:rPr>
                        <a:t>DO</a:t>
                      </a:r>
                    </a:p>
                  </a:txBody>
                  <a:tcPr marL="78159" marR="78159" marT="39080" marB="39080"/>
                </a:tc>
                <a:tc>
                  <a:txBody>
                    <a:bodyPr/>
                    <a:lstStyle/>
                    <a:p>
                      <a:r>
                        <a:rPr lang="en-US" sz="1600" b="1">
                          <a:latin typeface="Calibri" panose="020F0502020204030204" pitchFamily="34" charset="0"/>
                          <a:cs typeface="Calibri" panose="020F0502020204030204" pitchFamily="34" charset="0"/>
                        </a:rPr>
                        <a:t>DON’T</a:t>
                      </a:r>
                    </a:p>
                  </a:txBody>
                  <a:tcPr marL="78159" marR="78159" marT="39080" marB="39080"/>
                </a:tc>
                <a:extLst>
                  <a:ext uri="{0D108BD9-81ED-4DB2-BD59-A6C34878D82A}">
                    <a16:rowId xmlns:a16="http://schemas.microsoft.com/office/drawing/2014/main" val="1539128937"/>
                  </a:ext>
                </a:extLst>
              </a:tr>
              <a:tr h="554853">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 Keep windows and doors closed when using the air conditioning unit</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  Do not leave a vehicle idling, turn off the engine when the vehicle is unoccupied</a:t>
                      </a:r>
                      <a:endParaRPr lang="en-US" sz="1300" b="1">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95052548"/>
                  </a:ext>
                </a:extLst>
              </a:tr>
              <a:tr h="751115">
                <a:tc>
                  <a:txBody>
                    <a:bodyPr/>
                    <a:lstStyle/>
                    <a:p>
                      <a:pPr marL="177800" marR="0" lvl="0" indent="-177800" algn="l" defTabSz="975482"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chemeClr val="tx1"/>
                          </a:solidFill>
                          <a:latin typeface="Calibri" panose="020F0502020204030204" pitchFamily="34" charset="0"/>
                          <a:cs typeface="Calibri" panose="020F0502020204030204" pitchFamily="34" charset="0"/>
                        </a:rPr>
                        <a:t>  When in your accommodation or office, set the air conditioning unit’s temperature at 23oC or higher (in warm climates)</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a:t>
                      </a:r>
                      <a:r>
                        <a:rPr lang="en-US" sz="13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en-US" sz="13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 Do not leave lights and air conditioning unit on when the room is unoccupied</a:t>
                      </a:r>
                      <a:endParaRPr lang="en-US" sz="13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64145952"/>
                  </a:ext>
                </a:extLst>
              </a:tr>
              <a:tr h="69156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300" b="1">
                          <a:solidFill>
                            <a:schemeClr val="tx1"/>
                          </a:solidFill>
                          <a:latin typeface="Calibri" panose="020F0502020204030204" pitchFamily="34" charset="0"/>
                          <a:cs typeface="Calibri" panose="020F0502020204030204" pitchFamily="34" charset="0"/>
                          <a:sym typeface="Symbol" panose="05050102010706020507" pitchFamily="18" charset="2"/>
                        </a:rPr>
                        <a:t> </a:t>
                      </a:r>
                      <a:r>
                        <a:rPr lang="en-US" sz="1300" b="1">
                          <a:solidFill>
                            <a:schemeClr val="tx1"/>
                          </a:solidFill>
                          <a:latin typeface="Calibri" panose="020F0502020204030204" pitchFamily="34" charset="0"/>
                          <a:cs typeface="Calibri" panose="020F0502020204030204" pitchFamily="34" charset="0"/>
                        </a:rPr>
                        <a:t>Switch off the air conditioning unit and the lights when leaving the accommodation or office</a:t>
                      </a: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dirty="0">
                          <a:solidFill>
                            <a:schemeClr val="tx1"/>
                          </a:solidFill>
                          <a:latin typeface="Calibri" panose="020F0502020204030204" pitchFamily="34" charset="0"/>
                          <a:ea typeface="DengXian" panose="02010600030101010101" pitchFamily="2" charset="-122"/>
                          <a:cs typeface="Calibri" panose="020F0502020204030204" pitchFamily="34" charset="0"/>
                        </a:rPr>
                        <a:t>  For your own safety and that of others do not craft your own electrical connections or tamper with electrical equipment</a:t>
                      </a:r>
                      <a:endParaRPr lang="en-US" sz="13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609695888"/>
                  </a:ext>
                </a:extLst>
              </a:tr>
              <a:tr h="50056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300" b="1" dirty="0">
                          <a:solidFill>
                            <a:schemeClr val="tx1"/>
                          </a:solidFill>
                          <a:latin typeface="Calibri" panose="020F0502020204030204" pitchFamily="34" charset="0"/>
                          <a:cs typeface="Calibri" panose="020F0502020204030204" pitchFamily="34" charset="0"/>
                          <a:sym typeface="Symbol" panose="05050102010706020507" pitchFamily="18" charset="2"/>
                        </a:rPr>
                        <a:t> </a:t>
                      </a:r>
                      <a:r>
                        <a:rPr lang="en-US" sz="1300" b="1" dirty="0">
                          <a:solidFill>
                            <a:schemeClr val="tx1"/>
                          </a:solidFill>
                          <a:latin typeface="Calibri" panose="020F0502020204030204" pitchFamily="34" charset="0"/>
                          <a:cs typeface="Calibri" panose="020F0502020204030204" pitchFamily="34" charset="0"/>
                        </a:rPr>
                        <a:t>After doing laundry, air dry your clothes instead of using the drying machine</a:t>
                      </a:r>
                    </a:p>
                  </a:txBody>
                  <a:tcPr marL="78159" marR="78159" marT="39080" marB="39080">
                    <a:noFill/>
                  </a:tcPr>
                </a:tc>
                <a:tc>
                  <a:txBody>
                    <a:bodyPr/>
                    <a:lstStyle/>
                    <a:p>
                      <a:endParaRPr lang="en-US" sz="1300" b="1">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025284483"/>
                  </a:ext>
                </a:extLst>
              </a:tr>
              <a:tr h="958118">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300" b="1">
                          <a:solidFill>
                            <a:schemeClr val="tx1"/>
                          </a:solidFill>
                          <a:latin typeface="Calibri" panose="020F0502020204030204" pitchFamily="34" charset="0"/>
                          <a:cs typeface="Calibri" panose="020F0502020204030204" pitchFamily="34" charset="0"/>
                        </a:rPr>
                        <a:t>When going on leave, switch off the air conditioning unit, and the lights, and unplug the power cords, the electronic equipment, and the electrical appliances, except for the refrigerator</a:t>
                      </a:r>
                    </a:p>
                  </a:txBody>
                  <a:tcPr marL="78159" marR="78159" marT="39080" marB="39080">
                    <a:noFill/>
                  </a:tcPr>
                </a:tc>
                <a:tc>
                  <a:txBody>
                    <a:bodyPr/>
                    <a:lstStyle/>
                    <a:p>
                      <a:endParaRPr lang="en-US" sz="13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136201911"/>
                  </a:ext>
                </a:extLst>
              </a:tr>
              <a:tr h="370115">
                <a:tc>
                  <a:txBody>
                    <a:bodyPr/>
                    <a:lstStyle/>
                    <a:p>
                      <a:pPr marL="0" marR="0" lvl="0" indent="0"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 Walk or cycle to work</a:t>
                      </a:r>
                    </a:p>
                  </a:txBody>
                  <a:tcPr marL="78159" marR="78159" marT="39080" marB="39080">
                    <a:noFill/>
                  </a:tcPr>
                </a:tc>
                <a:tc>
                  <a:txBody>
                    <a:bodyPr/>
                    <a:lstStyle/>
                    <a:p>
                      <a:endParaRPr lang="en-US" sz="1300" b="1">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901578166"/>
                  </a:ext>
                </a:extLst>
              </a:tr>
              <a:tr h="306689">
                <a:tc>
                  <a:txBody>
                    <a:bodyPr/>
                    <a:lstStyle/>
                    <a:p>
                      <a:pPr marL="0" marR="0" lvl="0" indent="0" algn="l" defTabSz="975482" rtl="0" eaLnBrk="1" fontAlgn="auto" latinLnBrk="0" hangingPunct="1">
                        <a:lnSpc>
                          <a:spcPct val="100000"/>
                        </a:lnSpc>
                        <a:spcBef>
                          <a:spcPts val="0"/>
                        </a:spcBef>
                        <a:spcAft>
                          <a:spcPts val="600"/>
                        </a:spcAft>
                        <a:buClrTx/>
                        <a:buSzTx/>
                        <a:buFont typeface="Symbol" panose="05050102010706020507" pitchFamily="18" charset="2"/>
                        <a:buNone/>
                        <a:tabLst/>
                        <a:defRPr/>
                      </a:pPr>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Practice carpooling </a:t>
                      </a:r>
                    </a:p>
                  </a:txBody>
                  <a:tcPr marL="58620" marR="58620" marT="0" marB="0">
                    <a:noFill/>
                  </a:tcPr>
                </a:tc>
                <a:tc>
                  <a:txBody>
                    <a:bodyPr/>
                    <a:lstStyle/>
                    <a:p>
                      <a:endParaRPr lang="en-US" sz="1300" b="1">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238950554"/>
                  </a:ext>
                </a:extLst>
              </a:tr>
              <a:tr h="474834">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Preferably use cold water when using laundry machines instead of hot water</a:t>
                      </a:r>
                    </a:p>
                  </a:txBody>
                  <a:tcPr marL="58620" marR="58620" marT="0" marB="0">
                    <a:noFill/>
                  </a:tcPr>
                </a:tc>
                <a:tc>
                  <a:txBody>
                    <a:bodyPr/>
                    <a:lstStyle/>
                    <a:p>
                      <a:endParaRPr lang="en-US" sz="13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5579D4A6-77E6-44C7-8551-0EC52A160A6C}"/>
              </a:ext>
            </a:extLst>
          </p:cNvPr>
          <p:cNvGrpSpPr/>
          <p:nvPr/>
        </p:nvGrpSpPr>
        <p:grpSpPr>
          <a:xfrm>
            <a:off x="807979" y="5830795"/>
            <a:ext cx="2954462" cy="1032941"/>
            <a:chOff x="636529" y="4403400"/>
            <a:chExt cx="2954462" cy="1032941"/>
          </a:xfrm>
        </p:grpSpPr>
        <p:pic>
          <p:nvPicPr>
            <p:cNvPr id="8" name="Picture 7">
              <a:extLst>
                <a:ext uri="{FF2B5EF4-FFF2-40B4-BE49-F238E27FC236}">
                  <a16:creationId xmlns:a16="http://schemas.microsoft.com/office/drawing/2014/main" id="{A864D8D2-93E7-4ACA-B35C-82589660D544}"/>
                </a:ext>
              </a:extLst>
            </p:cNvPr>
            <p:cNvPicPr>
              <a:picLocks noChangeAspect="1"/>
            </p:cNvPicPr>
            <p:nvPr/>
          </p:nvPicPr>
          <p:blipFill rotWithShape="1">
            <a:blip r:embed="rId3"/>
            <a:srcRect l="15985" t="23103" r="75962" b="61852"/>
            <a:stretch/>
          </p:blipFill>
          <p:spPr>
            <a:xfrm>
              <a:off x="636529" y="4404581"/>
              <a:ext cx="981931" cy="1031760"/>
            </a:xfrm>
            <a:prstGeom prst="rect">
              <a:avLst/>
            </a:prstGeom>
          </p:spPr>
        </p:pic>
        <p:pic>
          <p:nvPicPr>
            <p:cNvPr id="10" name="Picture 9">
              <a:extLst>
                <a:ext uri="{FF2B5EF4-FFF2-40B4-BE49-F238E27FC236}">
                  <a16:creationId xmlns:a16="http://schemas.microsoft.com/office/drawing/2014/main" id="{218DA0C4-B2C4-43B3-8224-5BF7C9C1C2A7}"/>
                </a:ext>
              </a:extLst>
            </p:cNvPr>
            <p:cNvPicPr>
              <a:picLocks noChangeAspect="1"/>
            </p:cNvPicPr>
            <p:nvPr/>
          </p:nvPicPr>
          <p:blipFill rotWithShape="1">
            <a:blip r:embed="rId3"/>
            <a:srcRect l="15893" t="42257" r="76054" b="42699"/>
            <a:stretch/>
          </p:blipFill>
          <p:spPr>
            <a:xfrm>
              <a:off x="1618460" y="4403400"/>
              <a:ext cx="981931" cy="1031760"/>
            </a:xfrm>
            <a:prstGeom prst="rect">
              <a:avLst/>
            </a:prstGeom>
          </p:spPr>
        </p:pic>
        <p:pic>
          <p:nvPicPr>
            <p:cNvPr id="12" name="Picture 11">
              <a:extLst>
                <a:ext uri="{FF2B5EF4-FFF2-40B4-BE49-F238E27FC236}">
                  <a16:creationId xmlns:a16="http://schemas.microsoft.com/office/drawing/2014/main" id="{73C7909C-F561-46AA-AC41-8F420F7B32EA}"/>
                </a:ext>
              </a:extLst>
            </p:cNvPr>
            <p:cNvPicPr>
              <a:picLocks noChangeAspect="1"/>
            </p:cNvPicPr>
            <p:nvPr/>
          </p:nvPicPr>
          <p:blipFill rotWithShape="1">
            <a:blip r:embed="rId3"/>
            <a:srcRect l="41239" t="60927" r="50636" b="24028"/>
            <a:stretch/>
          </p:blipFill>
          <p:spPr>
            <a:xfrm>
              <a:off x="2600391" y="4404581"/>
              <a:ext cx="990600" cy="1031760"/>
            </a:xfrm>
            <a:prstGeom prst="rect">
              <a:avLst/>
            </a:prstGeom>
          </p:spPr>
        </p:pic>
      </p:grpSp>
    </p:spTree>
    <p:extLst>
      <p:ext uri="{BB962C8B-B14F-4D97-AF65-F5344CB8AC3E}">
        <p14:creationId xmlns:p14="http://schemas.microsoft.com/office/powerpoint/2010/main" val="1736470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container, bin&#10;&#10;Description automatically generated">
            <a:extLst>
              <a:ext uri="{FF2B5EF4-FFF2-40B4-BE49-F238E27FC236}">
                <a16:creationId xmlns:a16="http://schemas.microsoft.com/office/drawing/2014/main" id="{2AF8E063-CC67-4C82-9D28-5A8313EC6D94}"/>
              </a:ext>
            </a:extLst>
          </p:cNvPr>
          <p:cNvPicPr>
            <a:picLocks noChangeAspect="1"/>
          </p:cNvPicPr>
          <p:nvPr/>
        </p:nvPicPr>
        <p:blipFill rotWithShape="1">
          <a:blip r:embed="rId2"/>
          <a:srcRect l="5884" r="-1"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0471B05-5DAD-474B-ADB2-33E6B9960243}"/>
              </a:ext>
            </a:extLst>
          </p:cNvPr>
          <p:cNvSpPr>
            <a:spLocks noGrp="1"/>
          </p:cNvSpPr>
          <p:nvPr>
            <p:ph type="title"/>
          </p:nvPr>
        </p:nvSpPr>
        <p:spPr>
          <a:xfrm>
            <a:off x="374713" y="836822"/>
            <a:ext cx="5143772" cy="3692028"/>
          </a:xfrm>
          <a:noFill/>
        </p:spPr>
        <p:txBody>
          <a:bodyPr vert="horz" lIns="91440" tIns="45720" rIns="91440" bIns="45720" rtlCol="0" anchor="b">
            <a:normAutofit/>
          </a:bodyPr>
          <a:lstStyle/>
          <a:p>
            <a:r>
              <a:rPr lang="en-US" b="1" dirty="0">
                <a:latin typeface="Segoe UI" panose="020B0502040204020203" pitchFamily="34" charset="0"/>
                <a:cs typeface="Segoe UI" panose="020B0502040204020203" pitchFamily="34" charset="0"/>
              </a:rPr>
              <a:t>Solid Waste Management</a:t>
            </a:r>
          </a:p>
        </p:txBody>
      </p:sp>
      <p:sp>
        <p:nvSpPr>
          <p:cNvPr id="4" name="Slide Number Placeholder 3">
            <a:extLst>
              <a:ext uri="{FF2B5EF4-FFF2-40B4-BE49-F238E27FC236}">
                <a16:creationId xmlns:a16="http://schemas.microsoft.com/office/drawing/2014/main" id="{7620650F-0E5A-4775-8D52-C8E795D75C8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16</a:t>
            </a:fld>
            <a:endParaRPr lang="en-US" dirty="0">
              <a:solidFill>
                <a:srgbClr val="FFFFFF"/>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D7D7A84B-FE7E-8347-B442-4B1208A2E42B}"/>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380093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outdoor, crowd&#10;&#10;Description automatically generated">
            <a:extLst>
              <a:ext uri="{FF2B5EF4-FFF2-40B4-BE49-F238E27FC236}">
                <a16:creationId xmlns:a16="http://schemas.microsoft.com/office/drawing/2014/main" id="{DB46E125-BFB5-4791-AB86-BE137BF589A0}"/>
              </a:ext>
            </a:extLst>
          </p:cNvPr>
          <p:cNvPicPr>
            <a:picLocks noChangeAspect="1"/>
          </p:cNvPicPr>
          <p:nvPr/>
        </p:nvPicPr>
        <p:blipFill rotWithShape="1">
          <a:blip r:embed="rId2"/>
          <a:srcRect t="3758" b="9704"/>
          <a:stretch/>
        </p:blipFill>
        <p:spPr>
          <a:xfrm>
            <a:off x="-1" y="10"/>
            <a:ext cx="12192000" cy="6857990"/>
          </a:xfrm>
          <a:prstGeom prst="rect">
            <a:avLst/>
          </a:prstGeom>
        </p:spPr>
      </p:pic>
      <p:sp>
        <p:nvSpPr>
          <p:cNvPr id="3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9" name="Title 6">
            <a:extLst>
              <a:ext uri="{FF2B5EF4-FFF2-40B4-BE49-F238E27FC236}">
                <a16:creationId xmlns:a16="http://schemas.microsoft.com/office/drawing/2014/main" id="{5F3ABF61-DEB9-3C4A-9345-EDBE52B5796F}"/>
              </a:ext>
            </a:extLst>
          </p:cNvPr>
          <p:cNvSpPr txBox="1">
            <a:spLocks/>
          </p:cNvSpPr>
          <p:nvPr/>
        </p:nvSpPr>
        <p:spPr>
          <a:xfrm>
            <a:off x="709448" y="1707886"/>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Solid Waste Management</a:t>
            </a:r>
          </a:p>
        </p:txBody>
      </p:sp>
      <p:cxnSp>
        <p:nvCxnSpPr>
          <p:cNvPr id="36" name="Straight Connector 3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58261481-986F-7946-8845-01F8F0EB9566}"/>
              </a:ext>
            </a:extLst>
          </p:cNvPr>
          <p:cNvSpPr txBox="1">
            <a:spLocks/>
          </p:cNvSpPr>
          <p:nvPr/>
        </p:nvSpPr>
        <p:spPr>
          <a:xfrm>
            <a:off x="525516" y="4100157"/>
            <a:ext cx="5012399" cy="261983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b="1" dirty="0">
                <a:latin typeface="Segoe UI" panose="020B0502040204020203" pitchFamily="34" charset="0"/>
                <a:cs typeface="Segoe UI" panose="020B0502040204020203" pitchFamily="34" charset="0"/>
              </a:rPr>
              <a:t>Solid waste generated by the mission has historically been disposed of at governmental dumping sites located outside UN camps.  </a:t>
            </a:r>
          </a:p>
          <a:p>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Solid waste can cause harm to the environment and the community if mishandled.</a:t>
            </a:r>
          </a:p>
          <a:p>
            <a:endParaRPr lang="en-US" sz="1800" dirty="0"/>
          </a:p>
          <a:p>
            <a:endParaRPr lang="en-US" sz="1800" dirty="0"/>
          </a:p>
          <a:p>
            <a:pPr marL="0"/>
            <a:endParaRPr lang="en-US" sz="1800" dirty="0"/>
          </a:p>
        </p:txBody>
      </p:sp>
      <p:pic>
        <p:nvPicPr>
          <p:cNvPr id="10" name="Picture 9" descr="Logo&#10;&#10;Description automatically generated">
            <a:extLst>
              <a:ext uri="{FF2B5EF4-FFF2-40B4-BE49-F238E27FC236}">
                <a16:creationId xmlns:a16="http://schemas.microsoft.com/office/drawing/2014/main" id="{C6209164-8656-F043-A29C-F03C50EC99F8}"/>
              </a:ext>
            </a:extLst>
          </p:cNvPr>
          <p:cNvPicPr>
            <a:picLocks noChangeAspect="1"/>
          </p:cNvPicPr>
          <p:nvPr/>
        </p:nvPicPr>
        <p:blipFill>
          <a:blip r:embed="rId3"/>
          <a:stretch>
            <a:fillRect/>
          </a:stretch>
        </p:blipFill>
        <p:spPr>
          <a:xfrm>
            <a:off x="190575" y="158042"/>
            <a:ext cx="830703" cy="678780"/>
          </a:xfrm>
          <a:prstGeom prst="rect">
            <a:avLst/>
          </a:prstGeom>
        </p:spPr>
      </p:pic>
      <p:sp>
        <p:nvSpPr>
          <p:cNvPr id="12" name="Slide Number Placeholder 3">
            <a:extLst>
              <a:ext uri="{FF2B5EF4-FFF2-40B4-BE49-F238E27FC236}">
                <a16:creationId xmlns:a16="http://schemas.microsoft.com/office/drawing/2014/main" id="{67E783AC-A095-1242-ABF3-4E64D2686B9F}"/>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latin typeface="Arial" panose="020B0604020202020204" pitchFamily="34" charset="0"/>
                <a:cs typeface="Arial" panose="020B0604020202020204" pitchFamily="34" charset="0"/>
              </a:r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134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lowchart: Document 15">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Segoe UI" panose="020B0502040204020203" pitchFamily="34" charset="0"/>
                <a:cs typeface="Segoe UI" panose="020B0502040204020203" pitchFamily="34" charset="0"/>
              </a:rPr>
              <a:t>Solid Waste Management – Key Principles</a:t>
            </a:r>
          </a:p>
        </p:txBody>
      </p:sp>
      <p:sp>
        <p:nvSpPr>
          <p:cNvPr id="3" name="Slide Number Placeholder 2">
            <a:extLst>
              <a:ext uri="{FF2B5EF4-FFF2-40B4-BE49-F238E27FC236}">
                <a16:creationId xmlns:a16="http://schemas.microsoft.com/office/drawing/2014/main" id="{023BEFE8-678E-064A-9239-5F7BC3B06D4E}"/>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18</a:t>
            </a:fld>
            <a:endParaRPr lang="en-US" dirty="0">
              <a:latin typeface="Arial" panose="020B0604020202020204" pitchFamily="34" charset="0"/>
              <a:cs typeface="Arial" panose="020B0604020202020204" pitchFamily="34" charset="0"/>
            </a:endParaRPr>
          </a:p>
        </p:txBody>
      </p:sp>
      <p:graphicFrame>
        <p:nvGraphicFramePr>
          <p:cNvPr id="11" name="Table 9">
            <a:extLst>
              <a:ext uri="{FF2B5EF4-FFF2-40B4-BE49-F238E27FC236}">
                <a16:creationId xmlns:a16="http://schemas.microsoft.com/office/drawing/2014/main" id="{275DDE07-03F3-534B-9003-E224E29E94E6}"/>
              </a:ext>
            </a:extLst>
          </p:cNvPr>
          <p:cNvGraphicFramePr>
            <a:graphicFrameLocks/>
          </p:cNvGraphicFramePr>
          <p:nvPr>
            <p:extLst>
              <p:ext uri="{D42A27DB-BD31-4B8C-83A1-F6EECF244321}">
                <p14:modId xmlns:p14="http://schemas.microsoft.com/office/powerpoint/2010/main" val="4071900014"/>
              </p:ext>
            </p:extLst>
          </p:nvPr>
        </p:nvGraphicFramePr>
        <p:xfrm>
          <a:off x="4204381" y="873828"/>
          <a:ext cx="7347538" cy="4699559"/>
        </p:xfrm>
        <a:graphic>
          <a:graphicData uri="http://schemas.openxmlformats.org/drawingml/2006/table">
            <a:tbl>
              <a:tblPr firstRow="1" bandRow="1">
                <a:tableStyleId>{5C22544A-7EE6-4342-B048-85BDC9FD1C3A}</a:tableStyleId>
              </a:tblPr>
              <a:tblGrid>
                <a:gridCol w="3678435">
                  <a:extLst>
                    <a:ext uri="{9D8B030D-6E8A-4147-A177-3AD203B41FA5}">
                      <a16:colId xmlns:a16="http://schemas.microsoft.com/office/drawing/2014/main" val="3962060694"/>
                    </a:ext>
                  </a:extLst>
                </a:gridCol>
                <a:gridCol w="3669103">
                  <a:extLst>
                    <a:ext uri="{9D8B030D-6E8A-4147-A177-3AD203B41FA5}">
                      <a16:colId xmlns:a16="http://schemas.microsoft.com/office/drawing/2014/main" val="2966013420"/>
                    </a:ext>
                  </a:extLst>
                </a:gridCol>
              </a:tblGrid>
              <a:tr h="388561">
                <a:tc>
                  <a:txBody>
                    <a:bodyPr/>
                    <a:lstStyle/>
                    <a:p>
                      <a:r>
                        <a:rPr lang="en-US" sz="1800" b="1" dirty="0">
                          <a:latin typeface="Calibri" panose="020F0502020204030204" pitchFamily="34" charset="0"/>
                          <a:cs typeface="Calibri" panose="020F0502020204030204" pitchFamily="34" charset="0"/>
                        </a:rPr>
                        <a:t>DO</a:t>
                      </a:r>
                    </a:p>
                  </a:txBody>
                  <a:tcPr marL="83983" marR="83983" marT="41992" marB="41992"/>
                </a:tc>
                <a:tc>
                  <a:txBody>
                    <a:bodyPr/>
                    <a:lstStyle/>
                    <a:p>
                      <a:r>
                        <a:rPr lang="en-US" sz="1800" b="1" dirty="0">
                          <a:latin typeface="Calibri" panose="020F0502020204030204" pitchFamily="34" charset="0"/>
                          <a:cs typeface="Calibri" panose="020F0502020204030204" pitchFamily="34" charset="0"/>
                        </a:rPr>
                        <a:t>DON’T</a:t>
                      </a:r>
                    </a:p>
                  </a:txBody>
                  <a:tcPr marL="83983" marR="83983" marT="41992" marB="41992"/>
                </a:tc>
                <a:extLst>
                  <a:ext uri="{0D108BD9-81ED-4DB2-BD59-A6C34878D82A}">
                    <a16:rowId xmlns:a16="http://schemas.microsoft.com/office/drawing/2014/main" val="1539128937"/>
                  </a:ext>
                </a:extLst>
              </a:tr>
              <a:tr h="328840">
                <a:tc>
                  <a:txBody>
                    <a:bodyPr/>
                    <a:lstStyle/>
                    <a:p>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Dispose of waste in bins only</a:t>
                      </a:r>
                    </a:p>
                  </a:txBody>
                  <a:tcPr marL="83983" marR="83983" marT="41992" marB="41992">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Do not litter waste material</a:t>
                      </a:r>
                    </a:p>
                  </a:txBody>
                  <a:tcPr marL="83983" marR="83983" marT="41992" marB="41992">
                    <a:noFill/>
                  </a:tcPr>
                </a:tc>
                <a:extLst>
                  <a:ext uri="{0D108BD9-81ED-4DB2-BD59-A6C34878D82A}">
                    <a16:rowId xmlns:a16="http://schemas.microsoft.com/office/drawing/2014/main" val="2395052548"/>
                  </a:ext>
                </a:extLst>
              </a:tr>
              <a:tr h="746886">
                <a:tc>
                  <a:txBody>
                    <a:bodyPr/>
                    <a:lstStyle/>
                    <a:p>
                      <a:pPr marL="177800" indent="-177800"/>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Segregate recyclable material (aluminum / tin cans, soft plastic bottles, glass bottles, paper / cardboard) from domestic waste</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Do not throw away bottle packaging / wraps / juice cartons/bags directly into the local environment</a:t>
                      </a:r>
                    </a:p>
                  </a:txBody>
                  <a:tcPr marL="83983" marR="83983" marT="41992" marB="41992">
                    <a:noFill/>
                  </a:tcPr>
                </a:tc>
                <a:extLst>
                  <a:ext uri="{0D108BD9-81ED-4DB2-BD59-A6C34878D82A}">
                    <a16:rowId xmlns:a16="http://schemas.microsoft.com/office/drawing/2014/main" val="2364145952"/>
                  </a:ext>
                </a:extLst>
              </a:tr>
              <a:tr h="746886">
                <a:tc>
                  <a:txBody>
                    <a:bodyPr/>
                    <a:lstStyle/>
                    <a:p>
                      <a:pPr marL="177800" indent="-177800"/>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Segregate vegetable peels, eggshells, coffee ground, tea leaves to compost them with vegetation / garden waste </a:t>
                      </a: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Do not bury waste outside authorized landfills</a:t>
                      </a:r>
                    </a:p>
                  </a:txBody>
                  <a:tcPr marL="83983" marR="83983" marT="41992" marB="41992">
                    <a:noFill/>
                  </a:tcPr>
                </a:tc>
                <a:extLst>
                  <a:ext uri="{0D108BD9-81ED-4DB2-BD59-A6C34878D82A}">
                    <a16:rowId xmlns:a16="http://schemas.microsoft.com/office/drawing/2014/main" val="609695888"/>
                  </a:ext>
                </a:extLst>
              </a:tr>
              <a:tr h="599775">
                <a:tc>
                  <a:txBody>
                    <a:bodyPr/>
                    <a:lstStyle/>
                    <a:p>
                      <a:pPr marL="177800" indent="-177800"/>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In patrols, bring back all waste to the home base for proper disposal at the camp</a:t>
                      </a: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Do not openly burn domestic waste</a:t>
                      </a:r>
                    </a:p>
                    <a:p>
                      <a:pPr marL="177800" marR="0" lvl="0" indent="-177800" algn="l" defTabSz="975482"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3025284483"/>
                  </a:ext>
                </a:extLst>
              </a:tr>
              <a:tr h="349268">
                <a:tc>
                  <a:txBody>
                    <a:bodyPr/>
                    <a:lstStyle/>
                    <a:p>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Use refillable water bottles</a:t>
                      </a: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If possible, do not buy small plastic water bottles, less than 1 liter in volume</a:t>
                      </a:r>
                    </a:p>
                  </a:txBody>
                  <a:tcPr marL="83983" marR="83983" marT="41992" marB="41992">
                    <a:noFill/>
                  </a:tcPr>
                </a:tc>
                <a:extLst>
                  <a:ext uri="{0D108BD9-81ED-4DB2-BD59-A6C34878D82A}">
                    <a16:rowId xmlns:a16="http://schemas.microsoft.com/office/drawing/2014/main" val="3136201911"/>
                  </a:ext>
                </a:extLst>
              </a:tr>
              <a:tr h="419965">
                <a:tc>
                  <a:txBody>
                    <a:bodyPr/>
                    <a:lstStyle/>
                    <a:p>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Use reusable shopping bags</a:t>
                      </a:r>
                    </a:p>
                  </a:txBody>
                  <a:tcPr marL="83983" marR="83983" marT="41992" marB="41992">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901578166"/>
                  </a:ext>
                </a:extLst>
              </a:tr>
              <a:tr h="566057">
                <a:tc>
                  <a:txBody>
                    <a:bodyPr/>
                    <a:lstStyle/>
                    <a:p>
                      <a:pPr marL="174625" indent="-174625"/>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00B050"/>
                          </a:solidFill>
                          <a:latin typeface="Calibri" panose="020F0502020204030204" pitchFamily="34" charset="0"/>
                          <a:cs typeface="Calibri" panose="020F0502020204030204" pitchFamily="34" charset="0"/>
                        </a:rPr>
                        <a:t> </a:t>
                      </a:r>
                      <a:r>
                        <a:rPr lang="en-US" sz="1400" b="1" dirty="0">
                          <a:solidFill>
                            <a:schemeClr val="tx1"/>
                          </a:solidFill>
                          <a:latin typeface="Calibri" panose="020F0502020204030204" pitchFamily="34" charset="0"/>
                          <a:cs typeface="Calibri" panose="020F0502020204030204" pitchFamily="34" charset="0"/>
                        </a:rPr>
                        <a:t> Only prepare the amount of food you can eat, to avoid food waste</a:t>
                      </a: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238950554"/>
                  </a:ext>
                </a:extLst>
              </a:tr>
              <a:tr h="391885">
                <a:tc>
                  <a:txBody>
                    <a:bodyPr/>
                    <a:lstStyle/>
                    <a:p>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chemeClr val="tx1"/>
                          </a:solidFill>
                          <a:latin typeface="Calibri" panose="020F0502020204030204" pitchFamily="34" charset="0"/>
                          <a:cs typeface="Calibri" panose="020F0502020204030204" pitchFamily="34" charset="0"/>
                        </a:rPr>
                        <a:t>  Consume food and rations before they expire</a:t>
                      </a: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27B82DC8-378A-494D-A1F6-4E015099120C}"/>
              </a:ext>
            </a:extLst>
          </p:cNvPr>
          <p:cNvGrpSpPr/>
          <p:nvPr/>
        </p:nvGrpSpPr>
        <p:grpSpPr>
          <a:xfrm>
            <a:off x="737235" y="5826660"/>
            <a:ext cx="3152775" cy="1038750"/>
            <a:chOff x="638175" y="4480094"/>
            <a:chExt cx="3152775" cy="1038750"/>
          </a:xfrm>
        </p:grpSpPr>
        <p:pic>
          <p:nvPicPr>
            <p:cNvPr id="13" name="Picture 12">
              <a:extLst>
                <a:ext uri="{FF2B5EF4-FFF2-40B4-BE49-F238E27FC236}">
                  <a16:creationId xmlns:a16="http://schemas.microsoft.com/office/drawing/2014/main" id="{F9AE26B5-3C42-4458-9C37-71714386E1F6}"/>
                </a:ext>
              </a:extLst>
            </p:cNvPr>
            <p:cNvPicPr>
              <a:picLocks noChangeAspect="1"/>
            </p:cNvPicPr>
            <p:nvPr/>
          </p:nvPicPr>
          <p:blipFill rotWithShape="1">
            <a:blip r:embed="rId3"/>
            <a:srcRect l="38750" t="23367" r="52656" b="61528"/>
            <a:stretch/>
          </p:blipFill>
          <p:spPr>
            <a:xfrm>
              <a:off x="638175" y="4481213"/>
              <a:ext cx="1047750" cy="1037631"/>
            </a:xfrm>
            <a:prstGeom prst="rect">
              <a:avLst/>
            </a:prstGeom>
          </p:spPr>
        </p:pic>
        <p:pic>
          <p:nvPicPr>
            <p:cNvPr id="15" name="Picture 14">
              <a:extLst>
                <a:ext uri="{FF2B5EF4-FFF2-40B4-BE49-F238E27FC236}">
                  <a16:creationId xmlns:a16="http://schemas.microsoft.com/office/drawing/2014/main" id="{10E97863-7F6C-4C4C-859B-E99BAECAC103}"/>
                </a:ext>
              </a:extLst>
            </p:cNvPr>
            <p:cNvPicPr>
              <a:picLocks noChangeAspect="1"/>
            </p:cNvPicPr>
            <p:nvPr/>
          </p:nvPicPr>
          <p:blipFill rotWithShape="1">
            <a:blip r:embed="rId3"/>
            <a:srcRect l="63873" t="42222" r="27533" b="42672"/>
            <a:stretch/>
          </p:blipFill>
          <p:spPr>
            <a:xfrm>
              <a:off x="1685925" y="4480094"/>
              <a:ext cx="1047750" cy="1038749"/>
            </a:xfrm>
            <a:prstGeom prst="rect">
              <a:avLst/>
            </a:prstGeom>
          </p:spPr>
        </p:pic>
        <p:pic>
          <p:nvPicPr>
            <p:cNvPr id="17" name="Picture 16">
              <a:extLst>
                <a:ext uri="{FF2B5EF4-FFF2-40B4-BE49-F238E27FC236}">
                  <a16:creationId xmlns:a16="http://schemas.microsoft.com/office/drawing/2014/main" id="{89BCBBB5-6694-43FD-8107-4C6E0890C9CC}"/>
                </a:ext>
              </a:extLst>
            </p:cNvPr>
            <p:cNvPicPr>
              <a:picLocks noChangeAspect="1"/>
            </p:cNvPicPr>
            <p:nvPr/>
          </p:nvPicPr>
          <p:blipFill rotWithShape="1">
            <a:blip r:embed="rId3"/>
            <a:srcRect l="63873" t="60833" r="27533" b="24302"/>
            <a:stretch/>
          </p:blipFill>
          <p:spPr>
            <a:xfrm>
              <a:off x="2724150" y="4480834"/>
              <a:ext cx="1066800" cy="1038010"/>
            </a:xfrm>
            <a:prstGeom prst="rect">
              <a:avLst/>
            </a:prstGeom>
          </p:spPr>
        </p:pic>
      </p:grpSp>
    </p:spTree>
    <p:extLst>
      <p:ext uri="{BB962C8B-B14F-4D97-AF65-F5344CB8AC3E}">
        <p14:creationId xmlns:p14="http://schemas.microsoft.com/office/powerpoint/2010/main" val="2155148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58E8C248-1951-4CB8-ABEA-033492C05874}"/>
              </a:ext>
            </a:extLst>
          </p:cNvPr>
          <p:cNvPicPr>
            <a:picLocks noChangeAspect="1"/>
          </p:cNvPicPr>
          <p:nvPr/>
        </p:nvPicPr>
        <p:blipFill rotWithShape="1">
          <a:blip r:embed="rId2"/>
          <a:srcRect t="19330" r="8669" b="8667"/>
          <a:stretch/>
        </p:blipFill>
        <p:spPr>
          <a:xfrm>
            <a:off x="3371453" y="10"/>
            <a:ext cx="8831442" cy="6857990"/>
          </a:xfrm>
          <a:prstGeom prst="rect">
            <a:avLst/>
          </a:prstGeom>
          <a:effectLst/>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D020896E-7934-47E0-A6F4-171262B91F18}"/>
              </a:ext>
            </a:extLst>
          </p:cNvPr>
          <p:cNvSpPr>
            <a:spLocks noGrp="1"/>
          </p:cNvSpPr>
          <p:nvPr>
            <p:ph type="title"/>
          </p:nvPr>
        </p:nvSpPr>
        <p:spPr>
          <a:xfrm>
            <a:off x="89945" y="1234514"/>
            <a:ext cx="5628876" cy="3692028"/>
          </a:xfrm>
          <a:noFill/>
        </p:spPr>
        <p:txBody>
          <a:bodyPr vert="horz" lIns="91440" tIns="45720" rIns="91440" bIns="45720" rtlCol="0" anchor="b">
            <a:normAutofit/>
          </a:bodyPr>
          <a:lstStyle/>
          <a:p>
            <a:r>
              <a:rPr lang="en-US" b="1" dirty="0">
                <a:latin typeface="Segoe UI" panose="020B0502040204020203" pitchFamily="34" charset="0"/>
                <a:cs typeface="Segoe UI" panose="020B0502040204020203" pitchFamily="34" charset="0"/>
              </a:rPr>
              <a:t>Hazardous Waste Management</a:t>
            </a:r>
          </a:p>
        </p:txBody>
      </p:sp>
      <p:sp>
        <p:nvSpPr>
          <p:cNvPr id="4" name="Slide Number Placeholder 3">
            <a:extLst>
              <a:ext uri="{FF2B5EF4-FFF2-40B4-BE49-F238E27FC236}">
                <a16:creationId xmlns:a16="http://schemas.microsoft.com/office/drawing/2014/main" id="{2411BBD7-DB4D-4276-BF71-1DED0F2F04C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chemeClr val="tx1"/>
                </a:solidFill>
                <a:latin typeface="Arial" panose="020B0604020202020204" pitchFamily="34" charset="0"/>
                <a:cs typeface="Arial" panose="020B0604020202020204" pitchFamily="34" charset="0"/>
              </a:rPr>
              <a:pPr>
                <a:spcAft>
                  <a:spcPts val="600"/>
                </a:spcAft>
                <a:defRPr/>
              </a:pPr>
              <a:t>19</a:t>
            </a:fld>
            <a:endParaRPr lang="en-US" dirty="0">
              <a:solidFill>
                <a:schemeClr val="tx1"/>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1607C0B7-0A11-9B44-ACF2-BAD2264C5429}"/>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4012766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projector&#10;&#10;Description automatically generated">
            <a:extLst>
              <a:ext uri="{FF2B5EF4-FFF2-40B4-BE49-F238E27FC236}">
                <a16:creationId xmlns:a16="http://schemas.microsoft.com/office/drawing/2014/main" id="{8A2F7E08-9080-4C7B-8D0A-6CA6D45E81F6}"/>
              </a:ext>
            </a:extLst>
          </p:cNvPr>
          <p:cNvPicPr>
            <a:picLocks noChangeAspect="1"/>
          </p:cNvPicPr>
          <p:nvPr/>
        </p:nvPicPr>
        <p:blipFill rotWithShape="1">
          <a:blip r:embed="rId2"/>
          <a:srcRect l="18959" r="38854"/>
          <a:stretch/>
        </p:blipFill>
        <p:spPr>
          <a:xfrm rot="5400000">
            <a:off x="2666999" y="-2667000"/>
            <a:ext cx="6858000" cy="12192000"/>
          </a:xfrm>
          <a:prstGeom prst="rect">
            <a:avLst/>
          </a:prstGeom>
        </p:spPr>
      </p:pic>
      <p:sp>
        <p:nvSpPr>
          <p:cNvPr id="3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2" name="Title 6">
            <a:extLst>
              <a:ext uri="{FF2B5EF4-FFF2-40B4-BE49-F238E27FC236}">
                <a16:creationId xmlns:a16="http://schemas.microsoft.com/office/drawing/2014/main" id="{CEB94F74-397D-8245-9876-018C9E3AF972}"/>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Hazardous Waste Management</a:t>
            </a:r>
          </a:p>
        </p:txBody>
      </p:sp>
      <p:cxnSp>
        <p:nvCxnSpPr>
          <p:cNvPr id="35" name="Straight Connector 3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5">
            <a:extLst>
              <a:ext uri="{FF2B5EF4-FFF2-40B4-BE49-F238E27FC236}">
                <a16:creationId xmlns:a16="http://schemas.microsoft.com/office/drawing/2014/main" id="{69A75DD6-106E-3747-9337-F35CA551B618}"/>
              </a:ext>
            </a:extLst>
          </p:cNvPr>
          <p:cNvSpPr>
            <a:spLocks noGrp="1"/>
          </p:cNvSpPr>
          <p:nvPr>
            <p:ph idx="1"/>
          </p:nvPr>
        </p:nvSpPr>
        <p:spPr>
          <a:xfrm>
            <a:off x="525516" y="3778185"/>
            <a:ext cx="4593021" cy="2619839"/>
          </a:xfrm>
        </p:spPr>
        <p:txBody>
          <a:bodyPr vert="horz" lIns="91440" tIns="45720" rIns="91440" bIns="45720" rtlCol="0" anchor="ctr">
            <a:normAutofit/>
          </a:bodyPr>
          <a:lstStyle/>
          <a:p>
            <a:r>
              <a:rPr lang="en-US" sz="1600" b="1" dirty="0">
                <a:latin typeface="Segoe UI" panose="020B0502040204020203" pitchFamily="34" charset="0"/>
                <a:cs typeface="Segoe UI" panose="020B0502040204020203" pitchFamily="34" charset="0"/>
              </a:rPr>
              <a:t>Some of the material used day-to-day in UN peace operations become hazardous waste once expired, spent or used.</a:t>
            </a:r>
          </a:p>
          <a:p>
            <a:pPr marL="0"/>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Hazardous waste and hazardous material must be safely managed to avoid harm to the communities, staff and the environment.</a:t>
            </a:r>
          </a:p>
          <a:p>
            <a:endParaRPr lang="en-US" sz="1800" dirty="0"/>
          </a:p>
          <a:p>
            <a:endParaRPr lang="en-US" sz="1800" dirty="0"/>
          </a:p>
        </p:txBody>
      </p:sp>
      <p:sp>
        <p:nvSpPr>
          <p:cNvPr id="10" name="Title 6">
            <a:extLst>
              <a:ext uri="{FF2B5EF4-FFF2-40B4-BE49-F238E27FC236}">
                <a16:creationId xmlns:a16="http://schemas.microsoft.com/office/drawing/2014/main" id="{AC41F420-9812-D14D-8F2C-C20EA5B8849D}"/>
              </a:ext>
            </a:extLst>
          </p:cNvPr>
          <p:cNvSpPr txBox="1">
            <a:spLocks/>
          </p:cNvSpPr>
          <p:nvPr/>
        </p:nvSpPr>
        <p:spPr>
          <a:xfrm>
            <a:off x="989079" y="876298"/>
            <a:ext cx="6002110" cy="1495425"/>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defTabSz="914400">
              <a:lnSpc>
                <a:spcPct val="90000"/>
              </a:lnSpc>
              <a:spcAft>
                <a:spcPts val="600"/>
              </a:spcAft>
            </a:pPr>
            <a:endParaRPr lang="en-US" sz="2800" b="0" dirty="0">
              <a:latin typeface="Arial Nova" panose="020B0504020202020204" pitchFamily="34" charset="0"/>
            </a:endParaRPr>
          </a:p>
        </p:txBody>
      </p:sp>
      <p:pic>
        <p:nvPicPr>
          <p:cNvPr id="8" name="Picture 7" descr="Logo&#10;&#10;Description automatically generated">
            <a:extLst>
              <a:ext uri="{FF2B5EF4-FFF2-40B4-BE49-F238E27FC236}">
                <a16:creationId xmlns:a16="http://schemas.microsoft.com/office/drawing/2014/main" id="{2F2701C9-4C46-2C4D-A81D-B0176F48D2E5}"/>
              </a:ext>
            </a:extLst>
          </p:cNvPr>
          <p:cNvPicPr>
            <a:picLocks noChangeAspect="1"/>
          </p:cNvPicPr>
          <p:nvPr/>
        </p:nvPicPr>
        <p:blipFill>
          <a:blip r:embed="rId3"/>
          <a:stretch>
            <a:fillRect/>
          </a:stretch>
        </p:blipFill>
        <p:spPr>
          <a:xfrm>
            <a:off x="190575" y="158042"/>
            <a:ext cx="830703" cy="678780"/>
          </a:xfrm>
          <a:prstGeom prst="rect">
            <a:avLst/>
          </a:prstGeom>
        </p:spPr>
      </p:pic>
      <p:sp>
        <p:nvSpPr>
          <p:cNvPr id="11" name="Slide Number Placeholder 3">
            <a:extLst>
              <a:ext uri="{FF2B5EF4-FFF2-40B4-BE49-F238E27FC236}">
                <a16:creationId xmlns:a16="http://schemas.microsoft.com/office/drawing/2014/main" id="{7A679AC1-AC6D-8445-935C-ADA6186836F0}"/>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20</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52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standing&#10;&#10;Description automatically generated">
            <a:extLst>
              <a:ext uri="{FF2B5EF4-FFF2-40B4-BE49-F238E27FC236}">
                <a16:creationId xmlns:a16="http://schemas.microsoft.com/office/drawing/2014/main" id="{48BDD54A-3460-46D1-82A0-23AD47FE4F02}"/>
              </a:ext>
            </a:extLst>
          </p:cNvPr>
          <p:cNvPicPr>
            <a:picLocks noChangeAspect="1"/>
          </p:cNvPicPr>
          <p:nvPr/>
        </p:nvPicPr>
        <p:blipFill rotWithShape="1">
          <a:blip r:embed="rId2"/>
          <a:srcRect t="14338" r="16512" b="15981"/>
          <a:stretch/>
        </p:blipFill>
        <p:spPr>
          <a:xfrm>
            <a:off x="3360563" y="10"/>
            <a:ext cx="9125673"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5">
            <a:extLst>
              <a:ext uri="{FF2B5EF4-FFF2-40B4-BE49-F238E27FC236}">
                <a16:creationId xmlns:a16="http://schemas.microsoft.com/office/drawing/2014/main" id="{0954F528-E958-324A-9B30-90273A52961F}"/>
              </a:ext>
            </a:extLst>
          </p:cNvPr>
          <p:cNvSpPr txBox="1">
            <a:spLocks/>
          </p:cNvSpPr>
          <p:nvPr/>
        </p:nvSpPr>
        <p:spPr>
          <a:xfrm>
            <a:off x="297284" y="1622832"/>
            <a:ext cx="4236078" cy="374276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b="1" dirty="0">
                <a:latin typeface="Segoe UI" panose="020B0502040204020203" pitchFamily="34" charset="0"/>
                <a:cs typeface="Segoe UI" panose="020B0502040204020203" pitchFamily="34" charset="0"/>
              </a:rPr>
              <a:t>Common hazardous waste generated by UN peace operations include, but are not limited to:</a:t>
            </a:r>
          </a:p>
          <a:p>
            <a:pPr lvl="1"/>
            <a:r>
              <a:rPr lang="en-US" sz="1700" b="1" dirty="0">
                <a:latin typeface="Segoe UI" panose="020B0502040204020203" pitchFamily="34" charset="0"/>
                <a:cs typeface="Segoe UI" panose="020B0502040204020203" pitchFamily="34" charset="0"/>
              </a:rPr>
              <a:t>Lead-acid batteries</a:t>
            </a:r>
          </a:p>
          <a:p>
            <a:pPr lvl="1"/>
            <a:r>
              <a:rPr lang="en-US" sz="1700" b="1" dirty="0">
                <a:latin typeface="Segoe UI" panose="020B0502040204020203" pitchFamily="34" charset="0"/>
                <a:cs typeface="Segoe UI" panose="020B0502040204020203" pitchFamily="34" charset="0"/>
              </a:rPr>
              <a:t>Used oil, used lubricants and other POL</a:t>
            </a:r>
          </a:p>
          <a:p>
            <a:pPr lvl="1"/>
            <a:r>
              <a:rPr lang="en-US" sz="1700" b="1" dirty="0">
                <a:latin typeface="Segoe UI" panose="020B0502040204020203" pitchFamily="34" charset="0"/>
                <a:cs typeface="Segoe UI" panose="020B0502040204020203" pitchFamily="34" charset="0"/>
              </a:rPr>
              <a:t>Oil filters</a:t>
            </a:r>
          </a:p>
          <a:p>
            <a:pPr lvl="1"/>
            <a:r>
              <a:rPr lang="en-US" sz="1700" b="1" dirty="0">
                <a:latin typeface="Segoe UI" panose="020B0502040204020203" pitchFamily="34" charset="0"/>
                <a:cs typeface="Segoe UI" panose="020B0502040204020203" pitchFamily="34" charset="0"/>
              </a:rPr>
              <a:t>Biomedical waste</a:t>
            </a:r>
          </a:p>
          <a:p>
            <a:pPr lvl="1"/>
            <a:r>
              <a:rPr lang="en-US" sz="1700" b="1" dirty="0">
                <a:latin typeface="Segoe UI" panose="020B0502040204020203" pitchFamily="34" charset="0"/>
                <a:cs typeface="Segoe UI" panose="020B0502040204020203" pitchFamily="34" charset="0"/>
              </a:rPr>
              <a:t>Expired medicine</a:t>
            </a:r>
          </a:p>
          <a:p>
            <a:pPr lvl="1"/>
            <a:r>
              <a:rPr lang="en-US" sz="1700" b="1" dirty="0">
                <a:latin typeface="Segoe UI" panose="020B0502040204020203" pitchFamily="34" charset="0"/>
                <a:cs typeface="Segoe UI" panose="020B0502040204020203" pitchFamily="34" charset="0"/>
              </a:rPr>
              <a:t>Chemicals and hazardous material</a:t>
            </a:r>
          </a:p>
          <a:p>
            <a:pPr lvl="1"/>
            <a:r>
              <a:rPr lang="en-US" sz="1700" b="1" dirty="0">
                <a:latin typeface="Segoe UI" panose="020B0502040204020203" pitchFamily="34" charset="0"/>
                <a:cs typeface="Segoe UI" panose="020B0502040204020203" pitchFamily="34" charset="0"/>
              </a:rPr>
              <a:t>Pesticides </a:t>
            </a:r>
          </a:p>
          <a:p>
            <a:pPr lvl="1"/>
            <a:r>
              <a:rPr lang="en-US" sz="1700" b="1" dirty="0">
                <a:latin typeface="Segoe UI" panose="020B0502040204020203" pitchFamily="34" charset="0"/>
                <a:cs typeface="Segoe UI" panose="020B0502040204020203" pitchFamily="34" charset="0"/>
              </a:rPr>
              <a:t>Electronics</a:t>
            </a:r>
          </a:p>
          <a:p>
            <a:pPr lvl="1"/>
            <a:r>
              <a:rPr lang="en-US" sz="1700" b="1" dirty="0">
                <a:latin typeface="Segoe UI" panose="020B0502040204020203" pitchFamily="34" charset="0"/>
                <a:cs typeface="Segoe UI" panose="020B0502040204020203" pitchFamily="34" charset="0"/>
              </a:rPr>
              <a:t>Laboratory reagents</a:t>
            </a:r>
          </a:p>
          <a:p>
            <a:pPr lvl="1"/>
            <a:r>
              <a:rPr lang="en-US" sz="1700" b="1" dirty="0">
                <a:latin typeface="Segoe UI" panose="020B0502040204020203" pitchFamily="34" charset="0"/>
                <a:cs typeface="Segoe UI" panose="020B0502040204020203" pitchFamily="34" charset="0"/>
              </a:rPr>
              <a:t>Fluorescents / LED light bulbs</a:t>
            </a:r>
          </a:p>
          <a:p>
            <a:pPr lvl="1"/>
            <a:r>
              <a:rPr lang="en-US" sz="1700" b="1" dirty="0">
                <a:latin typeface="Segoe UI" panose="020B0502040204020203" pitchFamily="34" charset="0"/>
                <a:cs typeface="Segoe UI" panose="020B0502040204020203" pitchFamily="34" charset="0"/>
              </a:rPr>
              <a:t>Contaminated soil </a:t>
            </a:r>
            <a:endParaRPr lang="en-US" sz="1700" dirty="0">
              <a:latin typeface="Segoe UI" panose="020B0502040204020203" pitchFamily="34" charset="0"/>
              <a:cs typeface="Segoe UI" panose="020B0502040204020203" pitchFamily="34" charset="0"/>
            </a:endParaRPr>
          </a:p>
          <a:p>
            <a:endParaRPr lang="en-US" sz="1300" dirty="0"/>
          </a:p>
        </p:txBody>
      </p:sp>
      <p:sp>
        <p:nvSpPr>
          <p:cNvPr id="3" name="Slide Number Placeholder 2">
            <a:extLst>
              <a:ext uri="{FF2B5EF4-FFF2-40B4-BE49-F238E27FC236}">
                <a16:creationId xmlns:a16="http://schemas.microsoft.com/office/drawing/2014/main" id="{CFE83CE4-512E-0345-AD7F-46D7B213C8B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chemeClr val="tx1"/>
                </a:solidFill>
                <a:latin typeface="Arial" panose="020B0604020202020204" pitchFamily="34" charset="0"/>
                <a:cs typeface="Arial" panose="020B0604020202020204" pitchFamily="34" charset="0"/>
              </a:rPr>
              <a:pPr>
                <a:spcAft>
                  <a:spcPts val="600"/>
                </a:spcAft>
                <a:defRPr/>
              </a:pPr>
              <a:t>21</a:t>
            </a:fld>
            <a:endParaRPr lang="en-US" dirty="0">
              <a:solidFill>
                <a:schemeClr val="tx1"/>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70296ABA-F079-E040-8590-8BC62D76DD21}"/>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7167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a:extLst>
              <a:ext uri="{FF2B5EF4-FFF2-40B4-BE49-F238E27FC236}">
                <a16:creationId xmlns:a16="http://schemas.microsoft.com/office/drawing/2014/main" id="{5AA4B9F7-5C08-DD45-A361-EB0E704DB23F}"/>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kern="1200" dirty="0">
                <a:solidFill>
                  <a:srgbClr val="FFFFFF"/>
                </a:solidFill>
                <a:latin typeface="Segoe UI" panose="020B0502040204020203" pitchFamily="34" charset="0"/>
                <a:cs typeface="Segoe UI" panose="020B0502040204020203" pitchFamily="34" charset="0"/>
              </a:rPr>
              <a:t>Hazardous Waste Management – Key Principles</a:t>
            </a:r>
          </a:p>
        </p:txBody>
      </p:sp>
      <p:sp>
        <p:nvSpPr>
          <p:cNvPr id="3" name="Slide Number Placeholder 2">
            <a:extLst>
              <a:ext uri="{FF2B5EF4-FFF2-40B4-BE49-F238E27FC236}">
                <a16:creationId xmlns:a16="http://schemas.microsoft.com/office/drawing/2014/main" id="{168ED5E8-EAE7-0A45-A70B-6697E8219BA2}"/>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solidFill>
                  <a:schemeClr val="tx1"/>
                </a:solidFill>
                <a:latin typeface="Arial" panose="020B0604020202020204" pitchFamily="34" charset="0"/>
                <a:cs typeface="Arial" panose="020B0604020202020204" pitchFamily="34" charset="0"/>
              </a:rPr>
              <a:pPr algn="l">
                <a:spcAft>
                  <a:spcPts val="600"/>
                </a:spcAft>
              </a:pPr>
              <a:t>22</a:t>
            </a:fld>
            <a:endParaRPr lang="en-US" dirty="0">
              <a:solidFill>
                <a:schemeClr val="tx1"/>
              </a:solidFill>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1136211993"/>
              </p:ext>
            </p:extLst>
          </p:nvPr>
        </p:nvGraphicFramePr>
        <p:xfrm>
          <a:off x="4207933" y="874407"/>
          <a:ext cx="7347538" cy="5109185"/>
        </p:xfrm>
        <a:graphic>
          <a:graphicData uri="http://schemas.openxmlformats.org/drawingml/2006/table">
            <a:tbl>
              <a:tblPr firstRow="1" bandRow="1">
                <a:tableStyleId>{5C22544A-7EE6-4342-B048-85BDC9FD1C3A}</a:tableStyleId>
              </a:tblPr>
              <a:tblGrid>
                <a:gridCol w="3698414">
                  <a:extLst>
                    <a:ext uri="{9D8B030D-6E8A-4147-A177-3AD203B41FA5}">
                      <a16:colId xmlns:a16="http://schemas.microsoft.com/office/drawing/2014/main" val="3962060694"/>
                    </a:ext>
                  </a:extLst>
                </a:gridCol>
                <a:gridCol w="3649124">
                  <a:extLst>
                    <a:ext uri="{9D8B030D-6E8A-4147-A177-3AD203B41FA5}">
                      <a16:colId xmlns:a16="http://schemas.microsoft.com/office/drawing/2014/main" val="2966013420"/>
                    </a:ext>
                  </a:extLst>
                </a:gridCol>
              </a:tblGrid>
              <a:tr h="360493">
                <a:tc>
                  <a:txBody>
                    <a:bodyPr/>
                    <a:lstStyle/>
                    <a:p>
                      <a:r>
                        <a:rPr lang="en-US" sz="1600" b="1" dirty="0">
                          <a:latin typeface="Calibri" panose="020F0502020204030204" pitchFamily="34" charset="0"/>
                          <a:cs typeface="Calibri" panose="020F0502020204030204" pitchFamily="34" charset="0"/>
                        </a:rPr>
                        <a:t>DO</a:t>
                      </a:r>
                    </a:p>
                  </a:txBody>
                  <a:tcPr marL="77916" marR="77916" marT="38958" marB="38958"/>
                </a:tc>
                <a:tc>
                  <a:txBody>
                    <a:bodyPr/>
                    <a:lstStyle/>
                    <a:p>
                      <a:r>
                        <a:rPr lang="en-US" sz="1600" b="1">
                          <a:latin typeface="Calibri" panose="020F0502020204030204" pitchFamily="34" charset="0"/>
                          <a:cs typeface="Calibri" panose="020F0502020204030204" pitchFamily="34" charset="0"/>
                        </a:rPr>
                        <a:t>DON’T</a:t>
                      </a:r>
                    </a:p>
                  </a:txBody>
                  <a:tcPr marL="77916" marR="77916" marT="38958" marB="38958"/>
                </a:tc>
                <a:extLst>
                  <a:ext uri="{0D108BD9-81ED-4DB2-BD59-A6C34878D82A}">
                    <a16:rowId xmlns:a16="http://schemas.microsoft.com/office/drawing/2014/main" val="1539128937"/>
                  </a:ext>
                </a:extLst>
              </a:tr>
              <a:tr h="499010">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 Collect and contain any oil and hazardous waste spill</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 Do not dispose of liquid hazardous waste in toilets or down the drain</a:t>
                      </a:r>
                    </a:p>
                  </a:txBody>
                  <a:tcPr marL="77916" marR="77916" marT="38958" marB="38958">
                    <a:noFill/>
                  </a:tcPr>
                </a:tc>
                <a:extLst>
                  <a:ext uri="{0D108BD9-81ED-4DB2-BD59-A6C34878D82A}">
                    <a16:rowId xmlns:a16="http://schemas.microsoft.com/office/drawing/2014/main" val="2395052548"/>
                  </a:ext>
                </a:extLst>
              </a:tr>
              <a:tr h="499010">
                <a:tc>
                  <a:txBody>
                    <a:bodyPr/>
                    <a:lstStyle/>
                    <a:p>
                      <a:pPr marL="174625" indent="-174625"/>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 Collect used oil generated during vehicle oil change and do not allow spillage</a:t>
                      </a:r>
                    </a:p>
                  </a:txBody>
                  <a:tcPr marL="77916" marR="77916" marT="38958" marB="38958">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 Do not bury or burn any hazardous waste</a:t>
                      </a:r>
                    </a:p>
                  </a:txBody>
                  <a:tcPr marL="77916" marR="77916" marT="38958" marB="38958">
                    <a:noFill/>
                  </a:tcPr>
                </a:tc>
                <a:extLst>
                  <a:ext uri="{0D108BD9-81ED-4DB2-BD59-A6C34878D82A}">
                    <a16:rowId xmlns:a16="http://schemas.microsoft.com/office/drawing/2014/main" val="2364145952"/>
                  </a:ext>
                </a:extLst>
              </a:tr>
              <a:tr h="692934">
                <a:tc>
                  <a:txBody>
                    <a:bodyPr/>
                    <a:lstStyle/>
                    <a:p>
                      <a:pPr marL="174625" indent="-174625"/>
                      <a:r>
                        <a:rPr lang="en-US" sz="1300" b="1" kern="120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a:t>
                      </a:r>
                      <a:r>
                        <a:rPr lang="en-US" sz="1300" b="1" kern="1200">
                          <a:solidFill>
                            <a:srgbClr val="00B050"/>
                          </a:solidFill>
                          <a:latin typeface="Calibri" panose="020F0502020204030204" pitchFamily="34" charset="0"/>
                          <a:ea typeface="+mn-ea"/>
                          <a:cs typeface="Calibri" panose="020F0502020204030204" pitchFamily="34" charset="0"/>
                        </a:rPr>
                        <a:t>  </a:t>
                      </a:r>
                      <a:r>
                        <a:rPr lang="en-US" sz="1300" b="1" kern="1200">
                          <a:solidFill>
                            <a:schemeClr val="tx1"/>
                          </a:solidFill>
                          <a:latin typeface="Calibri" panose="020F0502020204030204" pitchFamily="34" charset="0"/>
                          <a:ea typeface="+mn-ea"/>
                          <a:cs typeface="Calibri" panose="020F0502020204030204" pitchFamily="34" charset="0"/>
                        </a:rPr>
                        <a:t>Bring used oil containers and oil filters to the mission designated location (ex. fuel contractor) for recycling</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300" b="1" kern="1200" dirty="0">
                          <a:solidFill>
                            <a:srgbClr val="FF0000"/>
                          </a:solidFill>
                          <a:latin typeface="Calibri" panose="020F0502020204030204" pitchFamily="34" charset="0"/>
                          <a:ea typeface="+mn-ea"/>
                          <a:cs typeface="Calibri" panose="020F0502020204030204" pitchFamily="34" charset="0"/>
                        </a:rPr>
                        <a:t> </a:t>
                      </a:r>
                      <a:r>
                        <a:rPr lang="en-US" sz="1300" b="1" kern="1200" dirty="0">
                          <a:solidFill>
                            <a:schemeClr val="tx1"/>
                          </a:solidFill>
                          <a:latin typeface="Calibri" panose="020F0502020204030204" pitchFamily="34" charset="0"/>
                          <a:ea typeface="+mn-ea"/>
                          <a:cs typeface="Calibri" panose="020F0502020204030204" pitchFamily="34" charset="0"/>
                        </a:rPr>
                        <a:t> Do not dispose of expired medicine in the garbage bins</a:t>
                      </a:r>
                    </a:p>
                  </a:txBody>
                  <a:tcPr marL="77916" marR="77916" marT="38958" marB="38958">
                    <a:noFill/>
                  </a:tcPr>
                </a:tc>
                <a:extLst>
                  <a:ext uri="{0D108BD9-81ED-4DB2-BD59-A6C34878D82A}">
                    <a16:rowId xmlns:a16="http://schemas.microsoft.com/office/drawing/2014/main" val="609695888"/>
                  </a:ext>
                </a:extLst>
              </a:tr>
              <a:tr h="499010">
                <a:tc>
                  <a:txBody>
                    <a:bodyPr/>
                    <a:lstStyle/>
                    <a:p>
                      <a:pPr marL="174625" indent="-174625"/>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Bring all biomedical waste and expired medicine to the unit medical clinic for safe disposal</a:t>
                      </a:r>
                    </a:p>
                  </a:txBody>
                  <a:tcPr marL="77916" marR="77916" marT="38958" marB="38958">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3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300" b="1" kern="1200" dirty="0">
                          <a:solidFill>
                            <a:schemeClr val="tx1"/>
                          </a:solidFill>
                          <a:latin typeface="Calibri" panose="020F0502020204030204" pitchFamily="34" charset="0"/>
                          <a:ea typeface="+mn-ea"/>
                          <a:cs typeface="Calibri" panose="020F0502020204030204" pitchFamily="34" charset="0"/>
                        </a:rPr>
                        <a:t>  Do not dispose of hazardous waste in domestic waste bins</a:t>
                      </a:r>
                      <a:endParaRPr lang="en-US" sz="13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3025284483"/>
                  </a:ext>
                </a:extLst>
              </a:tr>
              <a:tr h="692934">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Bring all other hazardous waste to the mission designated location with a full inventory (ex. property disposal yard) for safe management</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kern="120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a:t>
                      </a:r>
                      <a:r>
                        <a:rPr lang="en-US" sz="1300" b="1" kern="1200">
                          <a:solidFill>
                            <a:schemeClr val="tx1"/>
                          </a:solidFill>
                          <a:latin typeface="Calibri" panose="020F0502020204030204" pitchFamily="34" charset="0"/>
                          <a:ea typeface="+mn-ea"/>
                          <a:cs typeface="Calibri" panose="020F0502020204030204" pitchFamily="34" charset="0"/>
                        </a:rPr>
                        <a:t>  Do not store hazardous waste near kitchens, food storage, bodies of water, drainage channels or open flame / fire ignition sources</a:t>
                      </a:r>
                    </a:p>
                  </a:txBody>
                  <a:tcPr marL="77916" marR="77916" marT="38958" marB="38958">
                    <a:noFill/>
                  </a:tcPr>
                </a:tc>
                <a:extLst>
                  <a:ext uri="{0D108BD9-81ED-4DB2-BD59-A6C34878D82A}">
                    <a16:rowId xmlns:a16="http://schemas.microsoft.com/office/drawing/2014/main" val="3136201911"/>
                  </a:ext>
                </a:extLst>
              </a:tr>
              <a:tr h="499010">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 Use correct personal protective equipment (PPE) when handling hazardous materials or waste</a:t>
                      </a: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 </a:t>
                      </a:r>
                      <a:r>
                        <a:rPr lang="en-US" sz="1300" b="1" kern="1200" dirty="0">
                          <a:solidFill>
                            <a:schemeClr val="tx1"/>
                          </a:solidFill>
                          <a:latin typeface="Calibri" panose="020F0502020204030204" pitchFamily="34" charset="0"/>
                          <a:ea typeface="+mn-ea"/>
                          <a:cs typeface="Calibri" panose="020F0502020204030204" pitchFamily="34" charset="0"/>
                        </a:rPr>
                        <a:t>Do not tolerate fuel, oil or chemical spills</a:t>
                      </a:r>
                    </a:p>
                    <a:p>
                      <a:pPr marL="174625" marR="0" lvl="0" indent="-174625" algn="l" defTabSz="975482" rtl="0" eaLnBrk="1" fontAlgn="auto" latinLnBrk="0" hangingPunct="1">
                        <a:lnSpc>
                          <a:spcPct val="100000"/>
                        </a:lnSpc>
                        <a:spcBef>
                          <a:spcPts val="0"/>
                        </a:spcBef>
                        <a:spcAft>
                          <a:spcPts val="0"/>
                        </a:spcAft>
                        <a:buClrTx/>
                        <a:buSzTx/>
                        <a:buFontTx/>
                        <a:buNone/>
                        <a:tabLst/>
                        <a:defRPr/>
                      </a:pPr>
                      <a:endParaRPr lang="en-US" sz="13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1901578166"/>
                  </a:ext>
                </a:extLst>
              </a:tr>
              <a:tr h="691870">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 Ensure the integrity of hazardous waste containers and store and transport hazardous waste in line with best practices</a:t>
                      </a:r>
                    </a:p>
                  </a:txBody>
                  <a:tcPr marL="58437" marR="58437" marT="0" marB="0">
                    <a:noFill/>
                  </a:tcPr>
                </a:tc>
                <a:tc>
                  <a:txBody>
                    <a:bodyPr/>
                    <a:lstStyle/>
                    <a:p>
                      <a:endParaRPr lang="en-US" sz="1300" b="1">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238950554"/>
                  </a:ext>
                </a:extLst>
              </a:tr>
              <a:tr h="674914">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Immediately report fuel, oil or chemical spills and take action to contain them to prevent soil or water pollution</a:t>
                      </a:r>
                    </a:p>
                  </a:txBody>
                  <a:tcPr marL="58437" marR="58437" marT="0" marB="0">
                    <a:noFill/>
                  </a:tcPr>
                </a:tc>
                <a:tc>
                  <a:txBody>
                    <a:bodyPr/>
                    <a:lstStyle/>
                    <a:p>
                      <a:endParaRPr lang="en-US" sz="13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851555106"/>
                  </a:ext>
                </a:extLst>
              </a:tr>
            </a:tbl>
          </a:graphicData>
        </a:graphic>
      </p:graphicFrame>
      <p:grpSp>
        <p:nvGrpSpPr>
          <p:cNvPr id="4" name="Group 3">
            <a:extLst>
              <a:ext uri="{FF2B5EF4-FFF2-40B4-BE49-F238E27FC236}">
                <a16:creationId xmlns:a16="http://schemas.microsoft.com/office/drawing/2014/main" id="{82098D6B-3B1B-4C21-B28E-2843E448CB21}"/>
              </a:ext>
            </a:extLst>
          </p:cNvPr>
          <p:cNvGrpSpPr/>
          <p:nvPr/>
        </p:nvGrpSpPr>
        <p:grpSpPr>
          <a:xfrm>
            <a:off x="659947" y="5811574"/>
            <a:ext cx="3086100" cy="1046629"/>
            <a:chOff x="649061" y="4842746"/>
            <a:chExt cx="3086100" cy="1046629"/>
          </a:xfrm>
        </p:grpSpPr>
        <p:pic>
          <p:nvPicPr>
            <p:cNvPr id="33" name="Picture 32">
              <a:extLst>
                <a:ext uri="{FF2B5EF4-FFF2-40B4-BE49-F238E27FC236}">
                  <a16:creationId xmlns:a16="http://schemas.microsoft.com/office/drawing/2014/main" id="{66E28636-FF66-49B8-B7BF-D8E4C72EFC18}"/>
                </a:ext>
              </a:extLst>
            </p:cNvPr>
            <p:cNvPicPr>
              <a:picLocks noChangeAspect="1"/>
            </p:cNvPicPr>
            <p:nvPr/>
          </p:nvPicPr>
          <p:blipFill rotWithShape="1">
            <a:blip r:embed="rId3"/>
            <a:srcRect l="41228" t="41940" r="50647" b="43300"/>
            <a:stretch/>
          </p:blipFill>
          <p:spPr>
            <a:xfrm>
              <a:off x="2744561" y="4847674"/>
              <a:ext cx="990600" cy="1041445"/>
            </a:xfrm>
            <a:prstGeom prst="rect">
              <a:avLst/>
            </a:prstGeom>
          </p:spPr>
        </p:pic>
        <p:pic>
          <p:nvPicPr>
            <p:cNvPr id="34" name="Picture 33">
              <a:extLst>
                <a:ext uri="{FF2B5EF4-FFF2-40B4-BE49-F238E27FC236}">
                  <a16:creationId xmlns:a16="http://schemas.microsoft.com/office/drawing/2014/main" id="{5EDD0EE4-0680-4845-A26A-9BCCB6E3A4E0}"/>
                </a:ext>
              </a:extLst>
            </p:cNvPr>
            <p:cNvPicPr>
              <a:picLocks noChangeAspect="1"/>
            </p:cNvPicPr>
            <p:nvPr/>
          </p:nvPicPr>
          <p:blipFill rotWithShape="1">
            <a:blip r:embed="rId4"/>
            <a:srcRect l="38750" t="41944" r="52656" b="42794"/>
            <a:stretch/>
          </p:blipFill>
          <p:spPr>
            <a:xfrm>
              <a:off x="649061" y="4842746"/>
              <a:ext cx="1047750" cy="1046628"/>
            </a:xfrm>
            <a:prstGeom prst="rect">
              <a:avLst/>
            </a:prstGeom>
          </p:spPr>
        </p:pic>
        <p:pic>
          <p:nvPicPr>
            <p:cNvPr id="35" name="Picture 34">
              <a:extLst>
                <a:ext uri="{FF2B5EF4-FFF2-40B4-BE49-F238E27FC236}">
                  <a16:creationId xmlns:a16="http://schemas.microsoft.com/office/drawing/2014/main" id="{1767E16B-B886-4CF4-B3D7-0D8E9130BDE3}"/>
                </a:ext>
              </a:extLst>
            </p:cNvPr>
            <p:cNvPicPr>
              <a:picLocks noChangeAspect="1"/>
            </p:cNvPicPr>
            <p:nvPr/>
          </p:nvPicPr>
          <p:blipFill rotWithShape="1">
            <a:blip r:embed="rId4"/>
            <a:srcRect l="64063" t="23211" r="27344" b="61528"/>
            <a:stretch/>
          </p:blipFill>
          <p:spPr>
            <a:xfrm>
              <a:off x="1696811" y="4842746"/>
              <a:ext cx="1047750" cy="1046629"/>
            </a:xfrm>
            <a:prstGeom prst="rect">
              <a:avLst/>
            </a:prstGeom>
          </p:spPr>
        </p:pic>
      </p:grpSp>
    </p:spTree>
    <p:extLst>
      <p:ext uri="{BB962C8B-B14F-4D97-AF65-F5344CB8AC3E}">
        <p14:creationId xmlns:p14="http://schemas.microsoft.com/office/powerpoint/2010/main" val="279395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ky, ground, outdoor&#10;&#10;Description automatically generated">
            <a:extLst>
              <a:ext uri="{FF2B5EF4-FFF2-40B4-BE49-F238E27FC236}">
                <a16:creationId xmlns:a16="http://schemas.microsoft.com/office/drawing/2014/main" id="{4475A015-2013-4754-AB98-1D2FBEC86862}"/>
              </a:ext>
            </a:extLst>
          </p:cNvPr>
          <p:cNvPicPr>
            <a:picLocks noChangeAspect="1"/>
          </p:cNvPicPr>
          <p:nvPr/>
        </p:nvPicPr>
        <p:blipFill rotWithShape="1">
          <a:blip r:embed="rId2"/>
          <a:srcRect l="802" r="17418"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0F87BB3-6B29-482E-ABEE-3C34B6CBBB27}"/>
              </a:ext>
            </a:extLst>
          </p:cNvPr>
          <p:cNvSpPr>
            <a:spLocks noGrp="1"/>
          </p:cNvSpPr>
          <p:nvPr>
            <p:ph type="title"/>
          </p:nvPr>
        </p:nvSpPr>
        <p:spPr>
          <a:xfrm>
            <a:off x="631066" y="1723163"/>
            <a:ext cx="4294548" cy="3692028"/>
          </a:xfrm>
          <a:noFill/>
        </p:spPr>
        <p:txBody>
          <a:bodyPr vert="horz" lIns="91440" tIns="45720" rIns="91440" bIns="45720" rtlCol="0" anchor="b">
            <a:normAutofit fontScale="90000"/>
          </a:bodyPr>
          <a:lstStyle/>
          <a:p>
            <a:r>
              <a:rPr lang="en-US" b="1" dirty="0">
                <a:latin typeface="Segoe UI" panose="020B0502040204020203" pitchFamily="34" charset="0"/>
                <a:cs typeface="Segoe UI" panose="020B0502040204020203" pitchFamily="34" charset="0"/>
              </a:rPr>
              <a:t>Natural Resources and Cultural Heritage</a:t>
            </a:r>
          </a:p>
        </p:txBody>
      </p:sp>
      <p:sp>
        <p:nvSpPr>
          <p:cNvPr id="4" name="Slide Number Placeholder 3">
            <a:extLst>
              <a:ext uri="{FF2B5EF4-FFF2-40B4-BE49-F238E27FC236}">
                <a16:creationId xmlns:a16="http://schemas.microsoft.com/office/drawing/2014/main" id="{15C3271D-7882-40B3-A30D-D60E73CD36C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23</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C7EFAE10-30A1-C34B-95DC-7D5CD9827AD4}"/>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87822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2C10F9-DB23-6F40-85FB-95301C3EF655}"/>
              </a:ext>
            </a:extLst>
          </p:cNvPr>
          <p:cNvPicPr>
            <a:picLocks noChangeAspect="1"/>
          </p:cNvPicPr>
          <p:nvPr/>
        </p:nvPicPr>
        <p:blipFill rotWithShape="1">
          <a:blip r:embed="rId2"/>
          <a:srcRect l="13547" r="13637"/>
          <a:stretch/>
        </p:blipFill>
        <p:spPr>
          <a:xfrm rot="5400000">
            <a:off x="2666999" y="-2667000"/>
            <a:ext cx="6858000" cy="12192000"/>
          </a:xfrm>
          <a:prstGeom prst="rect">
            <a:avLst/>
          </a:prstGeom>
        </p:spPr>
      </p:pic>
      <p:sp>
        <p:nvSpPr>
          <p:cNvPr id="3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D4EC0F6B-B754-D347-BD38-E5E54377FB99}"/>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en-US" sz="2800" dirty="0">
                <a:latin typeface="Segoe UI" panose="020B0502040204020203" pitchFamily="34" charset="0"/>
                <a:cs typeface="Segoe UI" panose="020B0502040204020203" pitchFamily="34" charset="0"/>
              </a:rPr>
              <a:t>Natural Resources and Cultural Heritage</a:t>
            </a:r>
          </a:p>
        </p:txBody>
      </p:sp>
      <p:cxnSp>
        <p:nvCxnSpPr>
          <p:cNvPr id="41" name="Straight Connector 4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6ECA3-2FE2-034D-A021-A64530EB4738}"/>
              </a:ext>
            </a:extLst>
          </p:cNvPr>
          <p:cNvSpPr>
            <a:spLocks noGrp="1"/>
          </p:cNvSpPr>
          <p:nvPr>
            <p:ph idx="1"/>
          </p:nvPr>
        </p:nvSpPr>
        <p:spPr>
          <a:xfrm>
            <a:off x="525516" y="3700911"/>
            <a:ext cx="4593021" cy="2619839"/>
          </a:xfrm>
        </p:spPr>
        <p:txBody>
          <a:bodyPr vert="horz" lIns="91440" tIns="45720" rIns="91440" bIns="45720" rtlCol="0" anchor="ctr">
            <a:normAutofit/>
          </a:bodyPr>
          <a:lstStyle/>
          <a:p>
            <a:r>
              <a:rPr lang="en-US" sz="1600" b="1" dirty="0">
                <a:latin typeface="Segoe UI" panose="020B0502040204020203" pitchFamily="34" charset="0"/>
                <a:cs typeface="Segoe UI" panose="020B0502040204020203" pitchFamily="34" charset="0"/>
              </a:rPr>
              <a:t>Natural resources can be essential to community livelihood, including food production, heating, well-being and other economic activities.</a:t>
            </a:r>
          </a:p>
          <a:p>
            <a:endParaRPr lang="en-US" sz="1600" b="1" dirty="0">
              <a:latin typeface="Segoe UI" panose="020B0502040204020203" pitchFamily="34" charset="0"/>
              <a:cs typeface="Segoe UI" panose="020B0502040204020203" pitchFamily="34" charset="0"/>
            </a:endParaRPr>
          </a:p>
          <a:p>
            <a:r>
              <a:rPr lang="en-US" sz="1600" b="1" dirty="0">
                <a:latin typeface="Segoe UI" panose="020B0502040204020203" pitchFamily="34" charset="0"/>
                <a:cs typeface="Segoe UI" panose="020B0502040204020203" pitchFamily="34" charset="0"/>
              </a:rPr>
              <a:t>Natural resources such as natural ecosystems are also essential to the survival of local animals and plants, and endangered species, and to biodiversity conservation.</a:t>
            </a:r>
          </a:p>
          <a:p>
            <a:endParaRPr lang="en-US" sz="1800" dirty="0"/>
          </a:p>
        </p:txBody>
      </p:sp>
      <p:pic>
        <p:nvPicPr>
          <p:cNvPr id="9" name="Picture 8" descr="Logo&#10;&#10;Description automatically generated">
            <a:extLst>
              <a:ext uri="{FF2B5EF4-FFF2-40B4-BE49-F238E27FC236}">
                <a16:creationId xmlns:a16="http://schemas.microsoft.com/office/drawing/2014/main" id="{B73AFD11-41FE-3245-A884-AC0C548D83AF}"/>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727DED5F-704B-A342-B994-F057BC962D31}"/>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24</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7204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person&#10;&#10;Description automatically generated">
            <a:extLst>
              <a:ext uri="{FF2B5EF4-FFF2-40B4-BE49-F238E27FC236}">
                <a16:creationId xmlns:a16="http://schemas.microsoft.com/office/drawing/2014/main" id="{B5CF84B6-CC68-4B8D-9068-BC034C2DBEB8}"/>
              </a:ext>
            </a:extLst>
          </p:cNvPr>
          <p:cNvPicPr>
            <a:picLocks noChangeAspect="1"/>
          </p:cNvPicPr>
          <p:nvPr/>
        </p:nvPicPr>
        <p:blipFill rotWithShape="1">
          <a:blip r:embed="rId2"/>
          <a:srcRect l="5884" r="-1" b="-1"/>
          <a:stretch/>
        </p:blipFill>
        <p:spPr>
          <a:xfrm>
            <a:off x="1"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149322-1ECC-4B4C-8CDB-009E6A625D28}"/>
              </a:ext>
            </a:extLst>
          </p:cNvPr>
          <p:cNvSpPr>
            <a:spLocks noGrp="1"/>
          </p:cNvSpPr>
          <p:nvPr>
            <p:ph idx="1"/>
          </p:nvPr>
        </p:nvSpPr>
        <p:spPr>
          <a:xfrm>
            <a:off x="8162981" y="1557619"/>
            <a:ext cx="3822189" cy="3742762"/>
          </a:xfrm>
        </p:spPr>
        <p:txBody>
          <a:bodyPr>
            <a:normAutofit/>
          </a:bodyPr>
          <a:lstStyle/>
          <a:p>
            <a:r>
              <a:rPr lang="en-US" sz="2000" b="1" dirty="0">
                <a:latin typeface="Segoe UI" panose="020B0502040204020203" pitchFamily="34" charset="0"/>
                <a:cs typeface="Segoe UI" panose="020B0502040204020203" pitchFamily="34" charset="0"/>
              </a:rPr>
              <a:t>Cultural heritage sites such as sites of religious importance and archeological sites are valued by the host community and any damage to such site can impact the relationship between the UN, the community and the host government. </a:t>
            </a:r>
          </a:p>
          <a:p>
            <a:endParaRPr lang="rw-RW" sz="2000" dirty="0"/>
          </a:p>
        </p:txBody>
      </p:sp>
      <p:sp>
        <p:nvSpPr>
          <p:cNvPr id="4" name="Slide Number Placeholder 3">
            <a:extLst>
              <a:ext uri="{FF2B5EF4-FFF2-40B4-BE49-F238E27FC236}">
                <a16:creationId xmlns:a16="http://schemas.microsoft.com/office/drawing/2014/main" id="{6E22416D-B4E4-E648-9FFA-95893C4A6762}"/>
              </a:ext>
            </a:extLst>
          </p:cNvPr>
          <p:cNvSpPr>
            <a:spLocks noGrp="1"/>
          </p:cNvSpPr>
          <p:nvPr>
            <p:ph type="sldNum" sz="quarter" idx="12"/>
          </p:nvPr>
        </p:nvSpPr>
        <p:spPr>
          <a:xfrm>
            <a:off x="8610600" y="6356350"/>
            <a:ext cx="2743200" cy="365125"/>
          </a:xfrm>
        </p:spPr>
        <p:txBody>
          <a:bodyPr>
            <a:normAutofit/>
          </a:bodyPr>
          <a:lstStyle/>
          <a:p>
            <a:pPr>
              <a:spcAft>
                <a:spcPts val="600"/>
              </a:spcAft>
            </a:pPr>
            <a:fld id="{C752A0BD-0866-3242-8D3D-E9BB77ED850E}" type="slidenum">
              <a:rPr lang="en-US" sz="1600">
                <a:latin typeface="Arial" panose="020B0604020202020204" pitchFamily="34" charset="0"/>
                <a:cs typeface="Arial" panose="020B0604020202020204" pitchFamily="34" charset="0"/>
              </a:rPr>
              <a:pPr>
                <a:spcAft>
                  <a:spcPts val="600"/>
                </a:spcAft>
              </a:pPr>
              <a:t>25</a:t>
            </a:fld>
            <a:endParaRPr lang="en-US" dirty="0">
              <a:latin typeface="Arial" panose="020B0604020202020204" pitchFamily="34" charset="0"/>
              <a:cs typeface="Arial" panose="020B0604020202020204" pitchFamily="34" charset="0"/>
            </a:endParaRPr>
          </a:p>
        </p:txBody>
      </p:sp>
      <p:pic>
        <p:nvPicPr>
          <p:cNvPr id="7" name="Picture 6" descr="Logo&#10;&#10;Description automatically generated">
            <a:extLst>
              <a:ext uri="{FF2B5EF4-FFF2-40B4-BE49-F238E27FC236}">
                <a16:creationId xmlns:a16="http://schemas.microsoft.com/office/drawing/2014/main" id="{16BDB1F3-A5B6-C645-899F-2A468A11860D}"/>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79157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F3CA701F-CE8E-7848-9945-22DE5749B9B1}"/>
              </a:ext>
            </a:extLst>
          </p:cNvPr>
          <p:cNvSpPr txBox="1">
            <a:spLocks/>
          </p:cNvSpPr>
          <p:nvPr/>
        </p:nvSpPr>
        <p:spPr>
          <a:xfrm>
            <a:off x="838200" y="171162"/>
            <a:ext cx="2840182" cy="237114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kern="1200" dirty="0">
                <a:solidFill>
                  <a:srgbClr val="FFFFFF"/>
                </a:solidFill>
                <a:latin typeface="Segoe UI" panose="020B0502040204020203" pitchFamily="34" charset="0"/>
                <a:cs typeface="Segoe UI" panose="020B0502040204020203" pitchFamily="34" charset="0"/>
              </a:rPr>
              <a:t>Natural Resources and Cultural Heritage – Key Principles</a:t>
            </a:r>
          </a:p>
        </p:txBody>
      </p:sp>
      <p:sp>
        <p:nvSpPr>
          <p:cNvPr id="5" name="Slide Number Placeholder 4">
            <a:extLst>
              <a:ext uri="{FF2B5EF4-FFF2-40B4-BE49-F238E27FC236}">
                <a16:creationId xmlns:a16="http://schemas.microsoft.com/office/drawing/2014/main" id="{B6404CFA-4B55-6D42-80B4-86EB9CC6AFE5}"/>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26</a:t>
            </a:fld>
            <a:endParaRPr lang="en-US" dirty="0">
              <a:latin typeface="Arial" panose="020B0604020202020204" pitchFamily="34" charset="0"/>
              <a:cs typeface="Arial" panose="020B0604020202020204" pitchFamily="34" charset="0"/>
            </a:endParaRPr>
          </a:p>
        </p:txBody>
      </p:sp>
      <p:graphicFrame>
        <p:nvGraphicFramePr>
          <p:cNvPr id="4" name="Table 9">
            <a:extLst>
              <a:ext uri="{FF2B5EF4-FFF2-40B4-BE49-F238E27FC236}">
                <a16:creationId xmlns:a16="http://schemas.microsoft.com/office/drawing/2014/main" id="{380C452D-A24F-8B4C-A4B5-622B9D1C8CFC}"/>
              </a:ext>
            </a:extLst>
          </p:cNvPr>
          <p:cNvGraphicFramePr>
            <a:graphicFrameLocks noGrp="1"/>
          </p:cNvGraphicFramePr>
          <p:nvPr>
            <p:ph idx="1"/>
            <p:extLst>
              <p:ext uri="{D42A27DB-BD31-4B8C-83A1-F6EECF244321}">
                <p14:modId xmlns:p14="http://schemas.microsoft.com/office/powerpoint/2010/main" val="1666693059"/>
              </p:ext>
            </p:extLst>
          </p:nvPr>
        </p:nvGraphicFramePr>
        <p:xfrm>
          <a:off x="4207933" y="917806"/>
          <a:ext cx="7347538" cy="5306399"/>
        </p:xfrm>
        <a:graphic>
          <a:graphicData uri="http://schemas.openxmlformats.org/drawingml/2006/table">
            <a:tbl>
              <a:tblPr firstRow="1" bandRow="1">
                <a:tableStyleId>{5C22544A-7EE6-4342-B048-85BDC9FD1C3A}</a:tableStyleId>
              </a:tblPr>
              <a:tblGrid>
                <a:gridCol w="3706138">
                  <a:extLst>
                    <a:ext uri="{9D8B030D-6E8A-4147-A177-3AD203B41FA5}">
                      <a16:colId xmlns:a16="http://schemas.microsoft.com/office/drawing/2014/main" val="3962060694"/>
                    </a:ext>
                  </a:extLst>
                </a:gridCol>
                <a:gridCol w="3641400">
                  <a:extLst>
                    <a:ext uri="{9D8B030D-6E8A-4147-A177-3AD203B41FA5}">
                      <a16:colId xmlns:a16="http://schemas.microsoft.com/office/drawing/2014/main" val="2966013420"/>
                    </a:ext>
                  </a:extLst>
                </a:gridCol>
              </a:tblGrid>
              <a:tr h="359423">
                <a:tc>
                  <a:txBody>
                    <a:bodyPr/>
                    <a:lstStyle/>
                    <a:p>
                      <a:r>
                        <a:rPr lang="en-US" sz="1600" b="1">
                          <a:latin typeface="Calibri" panose="020F0502020204030204" pitchFamily="34" charset="0"/>
                          <a:cs typeface="Calibri" panose="020F0502020204030204" pitchFamily="34" charset="0"/>
                        </a:rPr>
                        <a:t>DO</a:t>
                      </a:r>
                    </a:p>
                  </a:txBody>
                  <a:tcPr marL="77685" marR="77685" marT="38843" marB="38843"/>
                </a:tc>
                <a:tc>
                  <a:txBody>
                    <a:bodyPr/>
                    <a:lstStyle/>
                    <a:p>
                      <a:r>
                        <a:rPr lang="en-US" sz="1600" b="1">
                          <a:latin typeface="Calibri" panose="020F0502020204030204" pitchFamily="34" charset="0"/>
                          <a:cs typeface="Calibri" panose="020F0502020204030204" pitchFamily="34" charset="0"/>
                        </a:rPr>
                        <a:t>DON’T</a:t>
                      </a:r>
                    </a:p>
                  </a:txBody>
                  <a:tcPr marL="77685" marR="77685" marT="38843" marB="38843"/>
                </a:tc>
                <a:extLst>
                  <a:ext uri="{0D108BD9-81ED-4DB2-BD59-A6C34878D82A}">
                    <a16:rowId xmlns:a16="http://schemas.microsoft.com/office/drawing/2014/main" val="1539128937"/>
                  </a:ext>
                </a:extLst>
              </a:tr>
              <a:tr h="497529">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Participate in tree planting and environmental cleaning initiatives</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 Do not buy charcoal or firewood as this contributes to local deforestation</a:t>
                      </a:r>
                    </a:p>
                  </a:txBody>
                  <a:tcPr marL="77685" marR="77685" marT="38843" marB="38843">
                    <a:noFill/>
                  </a:tcPr>
                </a:tc>
                <a:extLst>
                  <a:ext uri="{0D108BD9-81ED-4DB2-BD59-A6C34878D82A}">
                    <a16:rowId xmlns:a16="http://schemas.microsoft.com/office/drawing/2014/main" val="2395052548"/>
                  </a:ext>
                </a:extLst>
              </a:tr>
              <a:tr h="497529">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rgbClr val="00B050"/>
                          </a:solidFill>
                          <a:latin typeface="Calibri" panose="020F0502020204030204" pitchFamily="34" charset="0"/>
                          <a:cs typeface="Calibri" panose="020F0502020204030204" pitchFamily="34" charset="0"/>
                        </a:rPr>
                        <a:t>  </a:t>
                      </a:r>
                      <a:r>
                        <a:rPr lang="en-US" sz="1300" b="1" dirty="0">
                          <a:solidFill>
                            <a:schemeClr val="tx1"/>
                          </a:solidFill>
                          <a:latin typeface="Calibri" panose="020F0502020204030204" pitchFamily="34" charset="0"/>
                          <a:cs typeface="Calibri" panose="020F0502020204030204" pitchFamily="34" charset="0"/>
                        </a:rPr>
                        <a:t>Minimize the risk of wildfires by properly managing waste</a:t>
                      </a:r>
                    </a:p>
                  </a:txBody>
                  <a:tcPr marL="77685" marR="77685" marT="38843" marB="38843">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 Do not use charcoal or firewood for cooking</a:t>
                      </a:r>
                    </a:p>
                  </a:txBody>
                  <a:tcPr marL="77685" marR="77685" marT="38843" marB="38843">
                    <a:noFill/>
                  </a:tcPr>
                </a:tc>
                <a:extLst>
                  <a:ext uri="{0D108BD9-81ED-4DB2-BD59-A6C34878D82A}">
                    <a16:rowId xmlns:a16="http://schemas.microsoft.com/office/drawing/2014/main" val="2364145952"/>
                  </a:ext>
                </a:extLst>
              </a:tr>
              <a:tr h="690878">
                <a:tc>
                  <a:txBody>
                    <a:bodyPr/>
                    <a:lstStyle/>
                    <a:p>
                      <a:pPr marL="174625" indent="-174625"/>
                      <a:r>
                        <a:rPr lang="en-US" sz="13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dirty="0">
                          <a:solidFill>
                            <a:schemeClr val="tx1"/>
                          </a:solidFill>
                          <a:latin typeface="Calibri" panose="020F0502020204030204" pitchFamily="34" charset="0"/>
                          <a:cs typeface="Calibri" panose="020F0502020204030204" pitchFamily="34" charset="0"/>
                        </a:rPr>
                        <a:t>  Be aware of the cultural, religious and historical sites and behave in a manner respecting the local cultural practices </a:t>
                      </a:r>
                    </a:p>
                  </a:txBody>
                  <a:tcPr marL="77685" marR="77685" marT="38843" marB="388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dirty="0">
                          <a:solidFill>
                            <a:schemeClr val="tx1"/>
                          </a:solidFill>
                          <a:latin typeface="Calibri" panose="020F0502020204030204" pitchFamily="34" charset="0"/>
                          <a:ea typeface="DengXian" panose="02010600030101010101" pitchFamily="2" charset="-122"/>
                          <a:cs typeface="Calibri" panose="020F0502020204030204" pitchFamily="34" charset="0"/>
                        </a:rPr>
                        <a:t>  Do not encourage poaching of wildlife by buying souvenirs or bush meat</a:t>
                      </a:r>
                    </a:p>
                  </a:txBody>
                  <a:tcPr marL="77685" marR="77685" marT="38843" marB="38843">
                    <a:noFill/>
                  </a:tcPr>
                </a:tc>
                <a:extLst>
                  <a:ext uri="{0D108BD9-81ED-4DB2-BD59-A6C34878D82A}">
                    <a16:rowId xmlns:a16="http://schemas.microsoft.com/office/drawing/2014/main" val="609695888"/>
                  </a:ext>
                </a:extLst>
              </a:tr>
              <a:tr h="690878">
                <a:tc>
                  <a:txBody>
                    <a:bodyPr/>
                    <a:lstStyle/>
                    <a:p>
                      <a:pPr marL="174625" indent="-174625"/>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 Practice smart printing, for example, minimizing paper use, printing on both sides of the paper, using recycled paper</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dirty="0">
                          <a:solidFill>
                            <a:schemeClr val="tx1"/>
                          </a:solidFill>
                          <a:latin typeface="Calibri" panose="020F0502020204030204" pitchFamily="34" charset="0"/>
                          <a:ea typeface="DengXian" panose="02010600030101010101" pitchFamily="2" charset="-122"/>
                          <a:cs typeface="Calibri" panose="020F0502020204030204" pitchFamily="34" charset="0"/>
                        </a:rPr>
                        <a:t>  Do not foster stray dogs and cats in camps by feeding them or improperly storing food waste</a:t>
                      </a:r>
                    </a:p>
                  </a:txBody>
                  <a:tcPr marL="77685" marR="77685" marT="38843" marB="38843">
                    <a:noFill/>
                  </a:tcPr>
                </a:tc>
                <a:extLst>
                  <a:ext uri="{0D108BD9-81ED-4DB2-BD59-A6C34878D82A}">
                    <a16:rowId xmlns:a16="http://schemas.microsoft.com/office/drawing/2014/main" val="3025284483"/>
                  </a:ext>
                </a:extLst>
              </a:tr>
              <a:tr h="497529">
                <a:tc>
                  <a:txBody>
                    <a:bodyPr/>
                    <a:lstStyle/>
                    <a:p>
                      <a:pPr marL="174625" indent="-174625"/>
                      <a:r>
                        <a:rPr lang="en-US" sz="1300" b="1">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300" b="1">
                          <a:solidFill>
                            <a:srgbClr val="00B050"/>
                          </a:solidFill>
                          <a:latin typeface="Calibri" panose="020F0502020204030204" pitchFamily="34" charset="0"/>
                          <a:cs typeface="Calibri" panose="020F0502020204030204" pitchFamily="34" charset="0"/>
                        </a:rPr>
                        <a:t> </a:t>
                      </a:r>
                      <a:r>
                        <a:rPr lang="en-US" sz="1300" b="1">
                          <a:solidFill>
                            <a:schemeClr val="tx1"/>
                          </a:solidFill>
                          <a:latin typeface="Calibri" panose="020F0502020204030204" pitchFamily="34" charset="0"/>
                          <a:cs typeface="Calibri" panose="020F0502020204030204" pitchFamily="34" charset="0"/>
                        </a:rPr>
                        <a:t>Get authorization from mission designated officer before cutting down mature trees</a:t>
                      </a: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dirty="0">
                          <a:solidFill>
                            <a:schemeClr val="tx1"/>
                          </a:solidFill>
                          <a:latin typeface="Calibri" panose="020F0502020204030204" pitchFamily="34" charset="0"/>
                          <a:ea typeface="DengXian" panose="02010600030101010101" pitchFamily="2" charset="-122"/>
                          <a:cs typeface="Calibri" panose="020F0502020204030204" pitchFamily="34" charset="0"/>
                        </a:rPr>
                        <a:t>  Do not keep indigenous animals</a:t>
                      </a:r>
                    </a:p>
                  </a:txBody>
                  <a:tcPr marL="77685" marR="77685" marT="38843" marB="38843">
                    <a:noFill/>
                  </a:tcPr>
                </a:tc>
                <a:extLst>
                  <a:ext uri="{0D108BD9-81ED-4DB2-BD59-A6C34878D82A}">
                    <a16:rowId xmlns:a16="http://schemas.microsoft.com/office/drawing/2014/main" val="3136201911"/>
                  </a:ext>
                </a:extLst>
              </a:tr>
              <a:tr h="884226">
                <a:tc>
                  <a:txBody>
                    <a:bodyPr/>
                    <a:lstStyle/>
                    <a:p>
                      <a:endParaRPr lang="en-US" sz="13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  Do not practice hunting, logging, harvesting, collecting, purchasing or acquiring wild animals or wild plants, live or dead, or any parts and derivatives is prohibited</a:t>
                      </a:r>
                    </a:p>
                  </a:txBody>
                  <a:tcPr marL="77685" marR="77685" marT="38843" marB="38843">
                    <a:noFill/>
                  </a:tcPr>
                </a:tc>
                <a:extLst>
                  <a:ext uri="{0D108BD9-81ED-4DB2-BD59-A6C34878D82A}">
                    <a16:rowId xmlns:a16="http://schemas.microsoft.com/office/drawing/2014/main" val="1901578166"/>
                  </a:ext>
                </a:extLst>
              </a:tr>
              <a:tr h="690878">
                <a:tc>
                  <a:txBody>
                    <a:bodyPr/>
                    <a:lstStyle/>
                    <a:p>
                      <a:endParaRPr lang="en-US" sz="13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300" b="1">
                          <a:solidFill>
                            <a:schemeClr val="tx1"/>
                          </a:solidFill>
                          <a:latin typeface="Calibri" panose="020F0502020204030204" pitchFamily="34" charset="0"/>
                          <a:ea typeface="DengXian" panose="02010600030101010101" pitchFamily="2" charset="-122"/>
                          <a:cs typeface="Calibri" panose="020F0502020204030204" pitchFamily="34" charset="0"/>
                        </a:rPr>
                        <a:t>Do not bring plants or seeds from the home country which are not endemic to the host community</a:t>
                      </a:r>
                    </a:p>
                  </a:txBody>
                  <a:tcPr marL="77685" marR="77685" marT="38843" marB="38843">
                    <a:noFill/>
                  </a:tcPr>
                </a:tc>
                <a:extLst>
                  <a:ext uri="{0D108BD9-81ED-4DB2-BD59-A6C34878D82A}">
                    <a16:rowId xmlns:a16="http://schemas.microsoft.com/office/drawing/2014/main" val="1238950554"/>
                  </a:ext>
                </a:extLst>
              </a:tr>
              <a:tr h="497529">
                <a:tc>
                  <a:txBody>
                    <a:bodyPr/>
                    <a:lstStyle/>
                    <a:p>
                      <a:endParaRPr lang="en-US" sz="13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a:t>
                      </a:r>
                      <a:r>
                        <a:rPr lang="en-US" sz="1300" b="1" dirty="0">
                          <a:solidFill>
                            <a:srgbClr val="FF0000"/>
                          </a:solidFill>
                          <a:latin typeface="Calibri" panose="020F0502020204030204" pitchFamily="34" charset="0"/>
                          <a:ea typeface="DengXian" panose="02010600030101010101" pitchFamily="2" charset="-122"/>
                          <a:cs typeface="Calibri" panose="020F0502020204030204" pitchFamily="34" charset="0"/>
                        </a:rPr>
                        <a:t>  </a:t>
                      </a:r>
                      <a:r>
                        <a:rPr lang="en-US" sz="1300" b="1" dirty="0">
                          <a:solidFill>
                            <a:schemeClr val="tx1"/>
                          </a:solidFill>
                          <a:latin typeface="Calibri" panose="020F0502020204030204" pitchFamily="34" charset="0"/>
                          <a:ea typeface="DengXian" panose="02010600030101010101" pitchFamily="2" charset="-122"/>
                          <a:cs typeface="Calibri" panose="020F0502020204030204" pitchFamily="34" charset="0"/>
                        </a:rPr>
                        <a:t>Do not plant exotic species in the host community</a:t>
                      </a:r>
                      <a:endParaRPr lang="en-US" sz="13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extLst>
                  <a:ext uri="{0D108BD9-81ED-4DB2-BD59-A6C34878D82A}">
                    <a16:rowId xmlns:a16="http://schemas.microsoft.com/office/drawing/2014/main" val="1851555106"/>
                  </a:ext>
                </a:extLst>
              </a:tr>
            </a:tbl>
          </a:graphicData>
        </a:graphic>
      </p:graphicFrame>
      <p:pic>
        <p:nvPicPr>
          <p:cNvPr id="9" name="Picture 8" descr="A picture containing drawing&#10;&#10;Description automatically generated">
            <a:extLst>
              <a:ext uri="{FF2B5EF4-FFF2-40B4-BE49-F238E27FC236}">
                <a16:creationId xmlns:a16="http://schemas.microsoft.com/office/drawing/2014/main" id="{6E106D86-3E8E-4B6F-A81B-CB19788E6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344" y="5737028"/>
            <a:ext cx="919894" cy="984447"/>
          </a:xfrm>
          <a:prstGeom prst="rect">
            <a:avLst/>
          </a:prstGeom>
        </p:spPr>
      </p:pic>
    </p:spTree>
    <p:extLst>
      <p:ext uri="{BB962C8B-B14F-4D97-AF65-F5344CB8AC3E}">
        <p14:creationId xmlns:p14="http://schemas.microsoft.com/office/powerpoint/2010/main" val="113222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D592D2-0EBC-1746-A9F4-A4F2B99B236F}"/>
              </a:ext>
            </a:extLst>
          </p:cNvPr>
          <p:cNvSpPr>
            <a:spLocks noGrp="1"/>
          </p:cNvSpPr>
          <p:nvPr>
            <p:ph type="sldNum" sz="quarter" idx="12"/>
          </p:nvPr>
        </p:nvSpPr>
        <p:spPr/>
        <p:txBody>
          <a:bodyPr/>
          <a:lstStyle/>
          <a:p>
            <a:fld id="{C752A0BD-0866-3242-8D3D-E9BB77ED850E}" type="slidenum">
              <a:rPr lang="en-US" sz="1600" smtClean="0">
                <a:latin typeface="Arial" panose="020B0604020202020204" pitchFamily="34" charset="0"/>
                <a:cs typeface="Arial" panose="020B0604020202020204" pitchFamily="34" charset="0"/>
              </a:rPr>
              <a:t>27</a:t>
            </a:fld>
            <a:endParaRPr lang="en-US"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54D7C61C-F183-EC41-9154-CA590B4D52D7}"/>
              </a:ext>
            </a:extLst>
          </p:cNvPr>
          <p:cNvSpPr txBox="1">
            <a:spLocks/>
          </p:cNvSpPr>
          <p:nvPr/>
        </p:nvSpPr>
        <p:spPr>
          <a:xfrm>
            <a:off x="812786" y="2675169"/>
            <a:ext cx="10516892" cy="1339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w-RW" b="1" dirty="0">
                <a:solidFill>
                  <a:srgbClr val="FF0000"/>
                </a:solidFill>
                <a:latin typeface="Segoe UI" panose="020B0502040204020203" pitchFamily="34" charset="0"/>
                <a:cs typeface="Segoe UI" panose="020B0502040204020203" pitchFamily="34" charset="0"/>
              </a:rPr>
              <a:t>Location Based Slide</a:t>
            </a:r>
          </a:p>
          <a:p>
            <a:pPr marL="0" indent="0" algn="ctr">
              <a:buNone/>
            </a:pPr>
            <a:r>
              <a:rPr lang="rw-RW" sz="2000" b="1" dirty="0">
                <a:solidFill>
                  <a:srgbClr val="FF0000"/>
                </a:solidFill>
                <a:latin typeface="Segoe UI" panose="020B0502040204020203" pitchFamily="34" charset="0"/>
                <a:cs typeface="Segoe UI" panose="020B0502040204020203" pitchFamily="34" charset="0"/>
              </a:rPr>
              <a:t>Add more specific guidance about the local environment</a:t>
            </a:r>
          </a:p>
          <a:p>
            <a:endParaRPr lang="rw-RW"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5287689-EE67-9D4F-B4B5-96AA7942FD62}"/>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dirty="0">
              <a:solidFill>
                <a:srgbClr val="FF0000"/>
              </a:solidFill>
            </a:endParaRPr>
          </a:p>
        </p:txBody>
      </p:sp>
      <p:pic>
        <p:nvPicPr>
          <p:cNvPr id="6" name="Picture 5" descr="Logo&#10;&#10;Description automatically generated">
            <a:extLst>
              <a:ext uri="{FF2B5EF4-FFF2-40B4-BE49-F238E27FC236}">
                <a16:creationId xmlns:a16="http://schemas.microsoft.com/office/drawing/2014/main" id="{694736BF-3877-FF46-9768-615F93EA0DF3}"/>
              </a:ext>
            </a:extLst>
          </p:cNvPr>
          <p:cNvPicPr>
            <a:picLocks noChangeAspect="1"/>
          </p:cNvPicPr>
          <p:nvPr/>
        </p:nvPicPr>
        <p:blipFill>
          <a:blip r:embed="rId2"/>
          <a:stretch>
            <a:fillRect/>
          </a:stretch>
        </p:blipFill>
        <p:spPr>
          <a:xfrm>
            <a:off x="190575" y="158042"/>
            <a:ext cx="830703" cy="678780"/>
          </a:xfrm>
          <a:prstGeom prst="rect">
            <a:avLst/>
          </a:prstGeom>
        </p:spPr>
      </p:pic>
    </p:spTree>
    <p:extLst>
      <p:ext uri="{BB962C8B-B14F-4D97-AF65-F5344CB8AC3E}">
        <p14:creationId xmlns:p14="http://schemas.microsoft.com/office/powerpoint/2010/main" val="374651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flag on a pole&#10;&#10;Description automatically generated with medium confidence">
            <a:extLst>
              <a:ext uri="{FF2B5EF4-FFF2-40B4-BE49-F238E27FC236}">
                <a16:creationId xmlns:a16="http://schemas.microsoft.com/office/drawing/2014/main" id="{5D83CCC0-243A-4177-AF3D-67A52507CBB9}"/>
              </a:ext>
            </a:extLst>
          </p:cNvPr>
          <p:cNvPicPr>
            <a:picLocks noChangeAspect="1"/>
          </p:cNvPicPr>
          <p:nvPr/>
        </p:nvPicPr>
        <p:blipFill rotWithShape="1">
          <a:blip r:embed="rId2"/>
          <a:srcRect l="9091" t="21640" b="4250"/>
          <a:stretch/>
        </p:blipFill>
        <p:spPr>
          <a:xfrm>
            <a:off x="20" y="10"/>
            <a:ext cx="12191980" cy="6857990"/>
          </a:xfrm>
          <a:prstGeom prst="rect">
            <a:avLst/>
          </a:prstGeom>
        </p:spPr>
      </p:pic>
      <p:sp>
        <p:nvSpPr>
          <p:cNvPr id="10" name="Freeform: Shape 9">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59CEC-5DC3-E94D-B609-997EAE0D00D6}"/>
              </a:ext>
            </a:extLst>
          </p:cNvPr>
          <p:cNvSpPr>
            <a:spLocks noGrp="1"/>
          </p:cNvSpPr>
          <p:nvPr>
            <p:ph idx="1"/>
          </p:nvPr>
        </p:nvSpPr>
        <p:spPr>
          <a:xfrm>
            <a:off x="7621031" y="1019730"/>
            <a:ext cx="4062642" cy="2754086"/>
          </a:xfrm>
        </p:spPr>
        <p:txBody>
          <a:bodyPr anchor="t">
            <a:normAutofit/>
          </a:bodyPr>
          <a:lstStyle/>
          <a:p>
            <a:pPr marL="0" indent="0">
              <a:buNone/>
            </a:pPr>
            <a:r>
              <a:rPr lang="en-US" sz="1800" b="1" dirty="0">
                <a:latin typeface="Segoe UI" panose="020B0502040204020203" pitchFamily="34" charset="0"/>
                <a:cs typeface="Segoe UI" panose="020B0502040204020203" pitchFamily="34" charset="0"/>
              </a:rPr>
              <a:t>Brought to you by the Department of Operational Support and the Department of Peace Operations</a:t>
            </a:r>
            <a:endParaRPr lang="rw-RW" sz="1800" dirty="0"/>
          </a:p>
        </p:txBody>
      </p:sp>
      <p:sp>
        <p:nvSpPr>
          <p:cNvPr id="4" name="Slide Number Placeholder 3">
            <a:extLst>
              <a:ext uri="{FF2B5EF4-FFF2-40B4-BE49-F238E27FC236}">
                <a16:creationId xmlns:a16="http://schemas.microsoft.com/office/drawing/2014/main" id="{80E22DF0-7A3D-034F-A4BC-07B3647958D4}"/>
              </a:ext>
            </a:extLst>
          </p:cNvPr>
          <p:cNvSpPr>
            <a:spLocks noGrp="1"/>
          </p:cNvSpPr>
          <p:nvPr>
            <p:ph type="sldNum" sz="quarter" idx="12"/>
          </p:nvPr>
        </p:nvSpPr>
        <p:spPr>
          <a:xfrm>
            <a:off x="670665" y="6108192"/>
            <a:ext cx="548640" cy="548640"/>
          </a:xfrm>
          <a:prstGeom prst="ellipse">
            <a:avLst/>
          </a:prstGeom>
          <a:solidFill>
            <a:srgbClr val="393C63"/>
          </a:solidFill>
        </p:spPr>
        <p:txBody>
          <a:bodyPr anchor="ctr">
            <a:normAutofit/>
          </a:bodyPr>
          <a:lstStyle/>
          <a:p>
            <a:pPr algn="ctr">
              <a:spcAft>
                <a:spcPts val="600"/>
              </a:spcAft>
            </a:pPr>
            <a:fld id="{C752A0BD-0866-3242-8D3D-E9BB77ED850E}" type="slidenum">
              <a:rPr lang="en-US" sz="1500">
                <a:solidFill>
                  <a:srgbClr val="FFFFFF"/>
                </a:solidFill>
              </a:rPr>
              <a:pPr algn="ctr">
                <a:spcAft>
                  <a:spcPts val="600"/>
                </a:spcAft>
              </a:pPr>
              <a:t>28</a:t>
            </a:fld>
            <a:endParaRPr lang="en-US" sz="1500">
              <a:solidFill>
                <a:srgbClr val="FFFFFF"/>
              </a:solidFill>
            </a:endParaRPr>
          </a:p>
        </p:txBody>
      </p:sp>
      <p:pic>
        <p:nvPicPr>
          <p:cNvPr id="7" name="Picture 6" descr="Icon&#10;&#10;Description automatically generated with low confidence">
            <a:extLst>
              <a:ext uri="{FF2B5EF4-FFF2-40B4-BE49-F238E27FC236}">
                <a16:creationId xmlns:a16="http://schemas.microsoft.com/office/drawing/2014/main" id="{31EBC574-0EFF-4AF1-A991-66E81201FBFF}"/>
              </a:ext>
            </a:extLst>
          </p:cNvPr>
          <p:cNvPicPr>
            <a:picLocks noChangeAspect="1"/>
          </p:cNvPicPr>
          <p:nvPr/>
        </p:nvPicPr>
        <p:blipFill>
          <a:blip r:embed="rId3"/>
          <a:stretch>
            <a:fillRect/>
          </a:stretch>
        </p:blipFill>
        <p:spPr>
          <a:xfrm>
            <a:off x="8964355" y="3482483"/>
            <a:ext cx="1602396" cy="1602396"/>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A020C313-FFF6-40E3-9E72-BEA4EFD3F352}"/>
              </a:ext>
            </a:extLst>
          </p:cNvPr>
          <p:cNvPicPr>
            <a:picLocks noChangeAspect="1"/>
          </p:cNvPicPr>
          <p:nvPr/>
        </p:nvPicPr>
        <p:blipFill>
          <a:blip r:embed="rId4"/>
          <a:stretch>
            <a:fillRect/>
          </a:stretch>
        </p:blipFill>
        <p:spPr>
          <a:xfrm>
            <a:off x="7938781" y="2175661"/>
            <a:ext cx="3427141" cy="1253023"/>
          </a:xfrm>
          <a:prstGeom prst="rect">
            <a:avLst/>
          </a:prstGeom>
        </p:spPr>
      </p:pic>
      <p:sp>
        <p:nvSpPr>
          <p:cNvPr id="9" name="Slide Number Placeholder 3">
            <a:extLst>
              <a:ext uri="{FF2B5EF4-FFF2-40B4-BE49-F238E27FC236}">
                <a16:creationId xmlns:a16="http://schemas.microsoft.com/office/drawing/2014/main" id="{01382C58-FB1E-B043-BA43-A1602FB0C1AC}"/>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600" smtClean="0">
                <a:latin typeface="Arial" panose="020B0604020202020204" pitchFamily="34" charset="0"/>
                <a:cs typeface="Arial" panose="020B0604020202020204" pitchFamily="34" charset="0"/>
              </a:rPr>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37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 person, grass&#10;&#10;Description automatically generated">
            <a:extLst>
              <a:ext uri="{FF2B5EF4-FFF2-40B4-BE49-F238E27FC236}">
                <a16:creationId xmlns:a16="http://schemas.microsoft.com/office/drawing/2014/main" id="{1483895F-026B-4707-98A4-FB81207ACC2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3C27A6F-5615-2645-B2F5-51BE1CACCAD1}"/>
              </a:ext>
            </a:extLst>
          </p:cNvPr>
          <p:cNvSpPr>
            <a:spLocks noGrp="1"/>
          </p:cNvSpPr>
          <p:nvPr>
            <p:ph idx="1"/>
          </p:nvPr>
        </p:nvSpPr>
        <p:spPr>
          <a:xfrm>
            <a:off x="244645" y="3115238"/>
            <a:ext cx="3822189" cy="3742762"/>
          </a:xfrm>
        </p:spPr>
        <p:txBody>
          <a:bodyPr>
            <a:normAutofit/>
          </a:bodyPr>
          <a:lstStyle/>
          <a:p>
            <a:pPr marL="0" indent="0">
              <a:buNone/>
            </a:pPr>
            <a:r>
              <a:rPr lang="en-US" sz="6000" dirty="0">
                <a:latin typeface="Segoe UI" panose="020B0502040204020203" pitchFamily="34" charset="0"/>
                <a:cs typeface="Segoe UI" panose="020B0502040204020203" pitchFamily="34" charset="0"/>
              </a:rPr>
              <a:t>Thank you</a:t>
            </a:r>
          </a:p>
          <a:p>
            <a:pPr marL="0" indent="0">
              <a:buNone/>
            </a:pPr>
            <a:endParaRPr lang="en-US" sz="6000" dirty="0">
              <a:latin typeface="Segoe UI" panose="020B0502040204020203" pitchFamily="34" charset="0"/>
              <a:cs typeface="Segoe UI" panose="020B0502040204020203" pitchFamily="34" charset="0"/>
            </a:endParaRPr>
          </a:p>
          <a:p>
            <a:pPr marL="0" indent="0">
              <a:buNone/>
            </a:pPr>
            <a:endParaRPr lang="en-US" sz="6000"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2AF6C394-AA03-614A-AB16-AD25DE7EEE26}"/>
              </a:ext>
            </a:extLst>
          </p:cNvPr>
          <p:cNvSpPr>
            <a:spLocks noGrp="1"/>
          </p:cNvSpPr>
          <p:nvPr>
            <p:ph type="sldNum" sz="quarter" idx="12"/>
          </p:nvPr>
        </p:nvSpPr>
        <p:spPr>
          <a:xfrm>
            <a:off x="8610600" y="6356350"/>
            <a:ext cx="2743200" cy="365125"/>
          </a:xfrm>
        </p:spPr>
        <p:txBody>
          <a:bodyPr>
            <a:normAutofit/>
          </a:bodyPr>
          <a:lstStyle/>
          <a:p>
            <a:pPr>
              <a:spcAft>
                <a:spcPts val="600"/>
              </a:spcAft>
            </a:pPr>
            <a:fld id="{934E339B-8FCC-F34F-B81D-5961CBB1FD73}" type="slidenum">
              <a:rPr lang="en-US" sz="1600" smtClean="0">
                <a:solidFill>
                  <a:srgbClr val="FFFFFF"/>
                </a:solidFill>
                <a:latin typeface="Arial" panose="020B0604020202020204" pitchFamily="34" charset="0"/>
                <a:cs typeface="Arial" panose="020B0604020202020204" pitchFamily="34" charset="0"/>
              </a:rPr>
              <a:t>29</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20EF022A-88C0-E94F-939A-DF26B573E06C}"/>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9527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16EE5BA183974182AB9A5F97050164" ma:contentTypeVersion="34" ma:contentTypeDescription="Create a new document." ma:contentTypeScope="" ma:versionID="15f98b6ddecd48002296d8377112ed7d">
  <xsd:schema xmlns:xsd="http://www.w3.org/2001/XMLSchema" xmlns:xs="http://www.w3.org/2001/XMLSchema" xmlns:p="http://schemas.microsoft.com/office/2006/metadata/properties" xmlns:ns2="150312b7-9e6d-41ed-8303-81d33f670353" xmlns:ns3="35812a0a-7ebc-4252-8f93-247b2045ed4f" xmlns:ns4="985ec44e-1bab-4c0b-9df0-6ba128686fc9" targetNamespace="http://schemas.microsoft.com/office/2006/metadata/properties" ma:root="true" ma:fieldsID="9c7675e0f0adec28bd174094e9631969" ns2:_="" ns3:_="" ns4:_="">
    <xsd:import namespace="150312b7-9e6d-41ed-8303-81d33f670353"/>
    <xsd:import namespace="35812a0a-7ebc-4252-8f93-247b2045ed4f"/>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_Flow_SignoffStatus" minOccurs="0"/>
                <xsd:element ref="ns2:MediaServiceGenerationTime" minOccurs="0"/>
                <xsd:element ref="ns2:MediaServiceEventHashCode" minOccurs="0"/>
                <xsd:element ref="ns2:MediaServiceAutoKeyPoints" minOccurs="0"/>
                <xsd:element ref="ns2:MediaServiceKeyPoints" minOccurs="0"/>
                <xsd:element ref="ns2:Mission" minOccurs="0"/>
                <xsd:element ref="ns2:MediaLengthInSeconds" minOccurs="0"/>
                <xsd:element ref="ns2:https_x003a__x002f__x002f_twitter_x002e_com_x002f_unmissmedia_x002f_status_x002f_1469238410435076101" minOccurs="0"/>
                <xsd:element ref="ns4:TaxCatchAll" minOccurs="0"/>
                <xsd:element ref="ns2:lcf76f155ced4ddcb4097134ff3c332f" minOccurs="0"/>
                <xsd:element ref="ns2:MediaServiceObjectDetectorVersions" minOccurs="0"/>
                <xsd:element ref="ns2:MediaServiceSearchProperties" minOccurs="0"/>
                <xsd:element ref="ns2:Thematicissu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312b7-9e6d-41ed-8303-81d33f6703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Flow_SignoffStatus" ma:index="16" nillable="true" ma:displayName="Sign-off status" ma:internalName="Sign_x002d_off_x0020_status">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ission" ma:index="21" nillable="true" ma:displayName="Mission" ma:format="Dropdown" ma:internalName="Mission">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https_x003a__x002f__x002f_twitter_x002e_com_x002f_unmissmedia_x002f_status_x002f_1469238410435076101" ma:index="23" nillable="true" ma:displayName="https://twitter.com/unmissmedia/status/1469238410435076101" ma:format="Hyperlink" ma:internalName="https_x003a__x002f__x002f_twitter_x002e_com_x002f_unmissmedia_x002f_status_x002f_1469238410435076101">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Thematicissues" ma:index="29" nillable="true" ma:displayName="Thematic issues" ma:format="Dropdown" ma:internalName="Thematicissues">
      <xsd:simpleType>
        <xsd:restriction base="dms:Text">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812a0a-7ebc-4252-8f93-247b2045ed4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b9f995a9-e5fa-476f-ba93-75a19d991bf0}" ma:internalName="TaxCatchAll" ma:showField="CatchAllData" ma:web="35812a0a-7ebc-4252-8f93-247b2045ed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50312b7-9e6d-41ed-8303-81d33f670353" xsi:nil="true"/>
    <https_x003a__x002f__x002f_twitter_x002e_com_x002f_unmissmedia_x002f_status_x002f_1469238410435076101 xmlns="150312b7-9e6d-41ed-8303-81d33f670353">
      <Url xsi:nil="true"/>
      <Description xsi:nil="true"/>
    </https_x003a__x002f__x002f_twitter_x002e_com_x002f_unmissmedia_x002f_status_x002f_1469238410435076101>
    <TaxCatchAll xmlns="985ec44e-1bab-4c0b-9df0-6ba128686fc9" xsi:nil="true"/>
    <Mission xmlns="150312b7-9e6d-41ed-8303-81d33f670353" xsi:nil="true"/>
    <Thematicissues xmlns="150312b7-9e6d-41ed-8303-81d33f670353" xsi:nil="true"/>
    <lcf76f155ced4ddcb4097134ff3c332f xmlns="150312b7-9e6d-41ed-8303-81d33f6703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5C7A0F4-2463-4D62-98D1-7B9435DBD0FF}"/>
</file>

<file path=customXml/itemProps2.xml><?xml version="1.0" encoding="utf-8"?>
<ds:datastoreItem xmlns:ds="http://schemas.openxmlformats.org/officeDocument/2006/customXml" ds:itemID="{1A626753-0B1B-47DB-8C18-05899A0D887B}"/>
</file>

<file path=customXml/itemProps3.xml><?xml version="1.0" encoding="utf-8"?>
<ds:datastoreItem xmlns:ds="http://schemas.openxmlformats.org/officeDocument/2006/customXml" ds:itemID="{6F853EA1-E461-49B6-92A4-78224A19DE80}"/>
</file>

<file path=docProps/app.xml><?xml version="1.0" encoding="utf-8"?>
<Properties xmlns="http://schemas.openxmlformats.org/officeDocument/2006/extended-properties" xmlns:vt="http://schemas.openxmlformats.org/officeDocument/2006/docPropsVTypes">
  <TotalTime>6561</TotalTime>
  <Words>1812</Words>
  <Application>Microsoft Office PowerPoint</Application>
  <PresentationFormat>Widescreen</PresentationFormat>
  <Paragraphs>184</Paragraphs>
  <Slides>29</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Arial Nova</vt:lpstr>
      <vt:lpstr>Calibri</vt:lpstr>
      <vt:lpstr>Calibri Light</vt:lpstr>
      <vt:lpstr>Segoe UI</vt:lpstr>
      <vt:lpstr>Symbol</vt:lpstr>
      <vt:lpstr>Office Theme</vt:lpstr>
      <vt:lpstr>PowerPoint Presentation</vt:lpstr>
      <vt:lpstr>PowerPoint Presentation</vt:lpstr>
      <vt:lpstr>General Environmental  Management Principles</vt:lpstr>
      <vt:lpstr>PowerPoint Presentation</vt:lpstr>
      <vt:lpstr>PowerPoint Presentation</vt:lpstr>
      <vt:lpstr>PowerPoint Presentation</vt:lpstr>
      <vt:lpstr>Water conservation</vt:lpstr>
      <vt:lpstr>Water Conservation</vt:lpstr>
      <vt:lpstr>Water Conservation – Key Principles </vt:lpstr>
      <vt:lpstr>Wastewater management</vt:lpstr>
      <vt:lpstr>PowerPoint Presentation</vt:lpstr>
      <vt:lpstr>Wastewater Management – Key Principles</vt:lpstr>
      <vt:lpstr>Energy conservation</vt:lpstr>
      <vt:lpstr>Energy Conservation</vt:lpstr>
      <vt:lpstr>Energy Conservation – Key Principles</vt:lpstr>
      <vt:lpstr>Solid Waste Management</vt:lpstr>
      <vt:lpstr>PowerPoint Presentation</vt:lpstr>
      <vt:lpstr>Solid Waste Management – Key Principles</vt:lpstr>
      <vt:lpstr>Hazardous Waste Management</vt:lpstr>
      <vt:lpstr>PowerPoint Presentation</vt:lpstr>
      <vt:lpstr>PowerPoint Presentation</vt:lpstr>
      <vt:lpstr>PowerPoint Presentation</vt:lpstr>
      <vt:lpstr>Natural Resources and Cultural Heritage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Karianne Meaker Laird</dc:creator>
  <cp:lastModifiedBy>Thierry Tremblay</cp:lastModifiedBy>
  <cp:revision>90</cp:revision>
  <dcterms:created xsi:type="dcterms:W3CDTF">2021-10-12T13:41:05Z</dcterms:created>
  <dcterms:modified xsi:type="dcterms:W3CDTF">2022-06-03T18:49:33Z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0x0101004116EE5BA183974182AB9A5F97050164</vt:lpwstr>
  </property>
  <property fmtid="{D5CDD505-2E9C-101B-9397-08002B2CF9AE}" pid="3" name="SecurityClassificationUnclassified">
    <vt:lpwstr/>
  </property>
</Properties>
</file>