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1150" r:id="rId5"/>
    <p:sldId id="1164" r:id="rId6"/>
    <p:sldId id="1172" r:id="rId7"/>
    <p:sldId id="1135" r:id="rId8"/>
    <p:sldId id="1182" r:id="rId9"/>
    <p:sldId id="1163" r:id="rId10"/>
    <p:sldId id="1166" r:id="rId11"/>
    <p:sldId id="1180" r:id="rId12"/>
    <p:sldId id="1137" r:id="rId13"/>
    <p:sldId id="1183" r:id="rId14"/>
    <p:sldId id="1146" r:id="rId15"/>
    <p:sldId id="1147" r:id="rId16"/>
    <p:sldId id="1165" r:id="rId17"/>
    <p:sldId id="1173" r:id="rId18"/>
    <p:sldId id="1119" r:id="rId19"/>
    <p:sldId id="1168" r:id="rId20"/>
    <p:sldId id="1149" r:id="rId21"/>
    <p:sldId id="1120" r:id="rId22"/>
    <p:sldId id="1169" r:id="rId23"/>
    <p:sldId id="1144" r:id="rId24"/>
    <p:sldId id="1145" r:id="rId25"/>
    <p:sldId id="1122" r:id="rId26"/>
    <p:sldId id="1170" r:id="rId27"/>
    <p:sldId id="1132" r:id="rId28"/>
    <p:sldId id="1161" r:id="rId29"/>
    <p:sldId id="1123" r:id="rId30"/>
    <p:sldId id="1153" r:id="rId31"/>
    <p:sldId id="1151" r:id="rId32"/>
    <p:sldId id="114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F58270-8270-7F67-9BCE-66B2954DDADC}" v="1" dt="2022-01-19T17:19:50.790"/>
  </p1510:revLst>
</p1510:revInfo>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36"/>
    <p:restoredTop sz="95846"/>
  </p:normalViewPr>
  <p:slideViewPr>
    <p:cSldViewPr snapToGrid="0" snapToObjects="1">
      <p:cViewPr varScale="1">
        <p:scale>
          <a:sx n="109" d="100"/>
          <a:sy n="109" d="100"/>
        </p:scale>
        <p:origin x="288" y="17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anne Meaker Laird" userId="S::karianne.laird@un.org::5cc6999a-4655-4017-b5fd-4bfc3393b2d2" providerId="AD" clId="Web-{BFF58270-8270-7F67-9BCE-66B2954DDADC}"/>
    <pc:docChg chg="modSld">
      <pc:chgData name="Karianne Meaker Laird" userId="S::karianne.laird@un.org::5cc6999a-4655-4017-b5fd-4bfc3393b2d2" providerId="AD" clId="Web-{BFF58270-8270-7F67-9BCE-66B2954DDADC}" dt="2022-01-19T17:19:50.790" v="0"/>
      <pc:docMkLst>
        <pc:docMk/>
      </pc:docMkLst>
      <pc:sldChg chg="delSp">
        <pc:chgData name="Karianne Meaker Laird" userId="S::karianne.laird@un.org::5cc6999a-4655-4017-b5fd-4bfc3393b2d2" providerId="AD" clId="Web-{BFF58270-8270-7F67-9BCE-66B2954DDADC}" dt="2022-01-19T17:19:50.790" v="0"/>
        <pc:sldMkLst>
          <pc:docMk/>
          <pc:sldMk cId="455374551" sldId="1151"/>
        </pc:sldMkLst>
        <pc:spChg chg="del">
          <ac:chgData name="Karianne Meaker Laird" userId="S::karianne.laird@un.org::5cc6999a-4655-4017-b5fd-4bfc3393b2d2" providerId="AD" clId="Web-{BFF58270-8270-7F67-9BCE-66B2954DDADC}" dt="2022-01-19T17:19:50.790" v="0"/>
          <ac:spMkLst>
            <pc:docMk/>
            <pc:sldMk cId="455374551" sldId="1151"/>
            <ac:spMk id="4" creationId="{80E22DF0-7A3D-034F-A4BC-07B3647958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A1E70-EAE9-634C-A634-1280BFDBA666}" type="datetimeFigureOut">
              <a:rPr lang="en-US" smtClean="0"/>
              <a:t>1/19/2022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5E85-BED3-BE42-B24D-7028A4DD7D90}" type="slidenum">
              <a:rPr lang="en-US" smtClean="0"/>
              <a:t>‹#›</a:t>
            </a:fld>
            <a:endParaRPr lang="en-US" dirty="0"/>
          </a:p>
        </p:txBody>
      </p:sp>
    </p:spTree>
    <p:extLst>
      <p:ext uri="{BB962C8B-B14F-4D97-AF65-F5344CB8AC3E}">
        <p14:creationId xmlns:p14="http://schemas.microsoft.com/office/powerpoint/2010/main" val="13728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dirty="0"/>
          </a:p>
        </p:txBody>
      </p:sp>
    </p:spTree>
    <p:extLst>
      <p:ext uri="{BB962C8B-B14F-4D97-AF65-F5344CB8AC3E}">
        <p14:creationId xmlns:p14="http://schemas.microsoft.com/office/powerpoint/2010/main" val="3608294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dirty="0"/>
          </a:p>
        </p:txBody>
      </p:sp>
    </p:spTree>
    <p:extLst>
      <p:ext uri="{BB962C8B-B14F-4D97-AF65-F5344CB8AC3E}">
        <p14:creationId xmlns:p14="http://schemas.microsoft.com/office/powerpoint/2010/main" val="21647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dirty="0"/>
          </a:p>
        </p:txBody>
      </p:sp>
    </p:spTree>
    <p:extLst>
      <p:ext uri="{BB962C8B-B14F-4D97-AF65-F5344CB8AC3E}">
        <p14:creationId xmlns:p14="http://schemas.microsoft.com/office/powerpoint/2010/main" val="27739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18</a:t>
            </a:fld>
            <a:endParaRPr lang="en-US" dirty="0"/>
          </a:p>
        </p:txBody>
      </p:sp>
    </p:spTree>
    <p:extLst>
      <p:ext uri="{BB962C8B-B14F-4D97-AF65-F5344CB8AC3E}">
        <p14:creationId xmlns:p14="http://schemas.microsoft.com/office/powerpoint/2010/main" val="297665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22</a:t>
            </a:fld>
            <a:endParaRPr lang="en-US" dirty="0"/>
          </a:p>
        </p:txBody>
      </p:sp>
    </p:spTree>
    <p:extLst>
      <p:ext uri="{BB962C8B-B14F-4D97-AF65-F5344CB8AC3E}">
        <p14:creationId xmlns:p14="http://schemas.microsoft.com/office/powerpoint/2010/main" val="248990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C9AF-0715-BE44-949F-A326E02CD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18D8F1-E40D-D04D-8943-9859943A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CED07-7D73-3341-8421-C54BC8D45777}"/>
              </a:ext>
            </a:extLst>
          </p:cNvPr>
          <p:cNvSpPr>
            <a:spLocks noGrp="1"/>
          </p:cNvSpPr>
          <p:nvPr>
            <p:ph type="dt" sz="half" idx="10"/>
          </p:nvPr>
        </p:nvSpPr>
        <p:spPr/>
        <p:txBody>
          <a:bodyPr/>
          <a:lstStyle/>
          <a:p>
            <a:fld id="{991CF7E4-5A77-1245-A50F-2ABAE0CE1185}" type="datetime1">
              <a:rPr lang="en-US" smtClean="0"/>
              <a:t>1/19/2022</a:t>
            </a:fld>
            <a:endParaRPr lang="en-US" dirty="0"/>
          </a:p>
        </p:txBody>
      </p:sp>
      <p:sp>
        <p:nvSpPr>
          <p:cNvPr id="5" name="Footer Placeholder 4">
            <a:extLst>
              <a:ext uri="{FF2B5EF4-FFF2-40B4-BE49-F238E27FC236}">
                <a16:creationId xmlns:a16="http://schemas.microsoft.com/office/drawing/2014/main" id="{242FDBD2-4776-A24B-ACAD-62CEC03ABB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326C75-D904-FA46-895C-64D2E8C65749}"/>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4754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58E1-7F02-2245-B625-33332B7CD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B219-2F77-5043-8AFC-59D08EC9C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F66C6-8FFD-9C4D-A37B-2014987D7CCF}"/>
              </a:ext>
            </a:extLst>
          </p:cNvPr>
          <p:cNvSpPr>
            <a:spLocks noGrp="1"/>
          </p:cNvSpPr>
          <p:nvPr>
            <p:ph type="dt" sz="half" idx="10"/>
          </p:nvPr>
        </p:nvSpPr>
        <p:spPr/>
        <p:txBody>
          <a:bodyPr/>
          <a:lstStyle/>
          <a:p>
            <a:fld id="{6C58ECC1-39EC-0C4A-8195-27C821FA4408}" type="datetime1">
              <a:rPr lang="en-US" smtClean="0"/>
              <a:t>1/19/2022</a:t>
            </a:fld>
            <a:endParaRPr lang="en-US" dirty="0"/>
          </a:p>
        </p:txBody>
      </p:sp>
      <p:sp>
        <p:nvSpPr>
          <p:cNvPr id="5" name="Footer Placeholder 4">
            <a:extLst>
              <a:ext uri="{FF2B5EF4-FFF2-40B4-BE49-F238E27FC236}">
                <a16:creationId xmlns:a16="http://schemas.microsoft.com/office/drawing/2014/main" id="{EEE4C6EA-3C89-F94E-BB69-7F3D3300BB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7CF61D-618C-9642-A8C7-8D277FC7EC9F}"/>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40324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CF2C-E51D-F942-8BF7-7D33E11E4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46947F-3836-8E40-AC07-438CB9880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8D809-BC31-F842-8D26-3ECE6087CA19}"/>
              </a:ext>
            </a:extLst>
          </p:cNvPr>
          <p:cNvSpPr>
            <a:spLocks noGrp="1"/>
          </p:cNvSpPr>
          <p:nvPr>
            <p:ph type="dt" sz="half" idx="10"/>
          </p:nvPr>
        </p:nvSpPr>
        <p:spPr/>
        <p:txBody>
          <a:bodyPr/>
          <a:lstStyle/>
          <a:p>
            <a:fld id="{C0191135-4C9E-6F4F-985F-4C8F4D18B2ED}" type="datetime1">
              <a:rPr lang="en-US" smtClean="0"/>
              <a:t>1/19/2022</a:t>
            </a:fld>
            <a:endParaRPr lang="en-US" dirty="0"/>
          </a:p>
        </p:txBody>
      </p:sp>
      <p:sp>
        <p:nvSpPr>
          <p:cNvPr id="5" name="Footer Placeholder 4">
            <a:extLst>
              <a:ext uri="{FF2B5EF4-FFF2-40B4-BE49-F238E27FC236}">
                <a16:creationId xmlns:a16="http://schemas.microsoft.com/office/drawing/2014/main" id="{70BA0117-CA46-B04D-8EB3-D15D441ED3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DA361A-8D11-1046-9D51-97BC9BCC1F7D}"/>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88792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EA10-DD2C-D241-951F-E40E95F85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3AB9-3597-B844-BDDB-FF9048D7A6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3D4B8-AD68-CF48-96B6-EB43A69B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0A435-3749-2A4F-9A9C-2038D0FFDA09}"/>
              </a:ext>
            </a:extLst>
          </p:cNvPr>
          <p:cNvSpPr>
            <a:spLocks noGrp="1"/>
          </p:cNvSpPr>
          <p:nvPr>
            <p:ph type="dt" sz="half" idx="10"/>
          </p:nvPr>
        </p:nvSpPr>
        <p:spPr/>
        <p:txBody>
          <a:bodyPr/>
          <a:lstStyle/>
          <a:p>
            <a:fld id="{51CC3166-D5C4-B84C-9B41-B47CE9517922}" type="datetime1">
              <a:rPr lang="en-US" smtClean="0"/>
              <a:t>1/19/2022</a:t>
            </a:fld>
            <a:endParaRPr lang="en-US" dirty="0"/>
          </a:p>
        </p:txBody>
      </p:sp>
      <p:sp>
        <p:nvSpPr>
          <p:cNvPr id="6" name="Footer Placeholder 5">
            <a:extLst>
              <a:ext uri="{FF2B5EF4-FFF2-40B4-BE49-F238E27FC236}">
                <a16:creationId xmlns:a16="http://schemas.microsoft.com/office/drawing/2014/main" id="{6A015885-BBB2-ED4A-A16A-3AFDCA52A8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D434B6D-8E52-5447-A1C7-0669DFC2A5D6}"/>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2424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23F7-BBDD-6346-AC1A-752599BE06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27AFF7-EF33-024D-BEA9-A7337BC47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80628-C673-7346-A610-18489383F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B39EC-499B-6346-BCF6-AE743080F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44904-19FF-374C-85D0-B345F4699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927E6-D107-3842-B1D5-3495F52EC52A}"/>
              </a:ext>
            </a:extLst>
          </p:cNvPr>
          <p:cNvSpPr>
            <a:spLocks noGrp="1"/>
          </p:cNvSpPr>
          <p:nvPr>
            <p:ph type="dt" sz="half" idx="10"/>
          </p:nvPr>
        </p:nvSpPr>
        <p:spPr/>
        <p:txBody>
          <a:bodyPr/>
          <a:lstStyle/>
          <a:p>
            <a:fld id="{445BBDF2-FF69-9545-9555-9FAC11610066}" type="datetime1">
              <a:rPr lang="en-US" smtClean="0"/>
              <a:t>1/19/2022</a:t>
            </a:fld>
            <a:endParaRPr lang="en-US" dirty="0"/>
          </a:p>
        </p:txBody>
      </p:sp>
      <p:sp>
        <p:nvSpPr>
          <p:cNvPr id="8" name="Footer Placeholder 7">
            <a:extLst>
              <a:ext uri="{FF2B5EF4-FFF2-40B4-BE49-F238E27FC236}">
                <a16:creationId xmlns:a16="http://schemas.microsoft.com/office/drawing/2014/main" id="{C92F5E6B-35E4-2043-B852-439D51638C2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344835F-78CD-A74E-A932-148BD28B70C4}"/>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619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5BBA-5E7F-A645-8D45-B32ECF9AD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239F2-B7C3-EE48-978B-33AB625B61F7}"/>
              </a:ext>
            </a:extLst>
          </p:cNvPr>
          <p:cNvSpPr>
            <a:spLocks noGrp="1"/>
          </p:cNvSpPr>
          <p:nvPr>
            <p:ph type="dt" sz="half" idx="10"/>
          </p:nvPr>
        </p:nvSpPr>
        <p:spPr/>
        <p:txBody>
          <a:bodyPr/>
          <a:lstStyle/>
          <a:p>
            <a:fld id="{B3053999-1C09-7F47-ABCC-589231614F82}" type="datetime1">
              <a:rPr lang="en-US" smtClean="0"/>
              <a:t>1/19/2022</a:t>
            </a:fld>
            <a:endParaRPr lang="en-US" dirty="0"/>
          </a:p>
        </p:txBody>
      </p:sp>
      <p:sp>
        <p:nvSpPr>
          <p:cNvPr id="4" name="Footer Placeholder 3">
            <a:extLst>
              <a:ext uri="{FF2B5EF4-FFF2-40B4-BE49-F238E27FC236}">
                <a16:creationId xmlns:a16="http://schemas.microsoft.com/office/drawing/2014/main" id="{CDFC9DFE-C15C-F845-A7F2-A47E3CE338B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1785504-8191-F549-817E-851A68A6FDA5}"/>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22301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ED5D8-1872-7145-8863-7E8017AD10D3}"/>
              </a:ext>
            </a:extLst>
          </p:cNvPr>
          <p:cNvSpPr>
            <a:spLocks noGrp="1"/>
          </p:cNvSpPr>
          <p:nvPr>
            <p:ph type="dt" sz="half" idx="10"/>
          </p:nvPr>
        </p:nvSpPr>
        <p:spPr/>
        <p:txBody>
          <a:bodyPr/>
          <a:lstStyle/>
          <a:p>
            <a:fld id="{9085202B-9A2F-7C4F-8206-DB2A66765CD3}" type="datetime1">
              <a:rPr lang="en-US" smtClean="0"/>
              <a:t>1/19/2022</a:t>
            </a:fld>
            <a:endParaRPr lang="en-US" dirty="0"/>
          </a:p>
        </p:txBody>
      </p:sp>
      <p:sp>
        <p:nvSpPr>
          <p:cNvPr id="3" name="Footer Placeholder 2">
            <a:extLst>
              <a:ext uri="{FF2B5EF4-FFF2-40B4-BE49-F238E27FC236}">
                <a16:creationId xmlns:a16="http://schemas.microsoft.com/office/drawing/2014/main" id="{78666594-550C-6645-9D6C-A48A1F5057F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DCF21C9-6A06-864D-BAEB-E9E0B71D2878}"/>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9978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F7-76D5-3949-A767-DB936D316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2ECD85-C726-9843-AB8C-1D2AADFB7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BAC3E7-DC66-BD4D-B8E0-4FB7505A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AD476-4315-8245-8701-F3AC12B6B3FE}"/>
              </a:ext>
            </a:extLst>
          </p:cNvPr>
          <p:cNvSpPr>
            <a:spLocks noGrp="1"/>
          </p:cNvSpPr>
          <p:nvPr>
            <p:ph type="dt" sz="half" idx="10"/>
          </p:nvPr>
        </p:nvSpPr>
        <p:spPr/>
        <p:txBody>
          <a:bodyPr/>
          <a:lstStyle/>
          <a:p>
            <a:fld id="{F60FBD5E-1746-524C-95EC-51910D948665}" type="datetime1">
              <a:rPr lang="en-US" smtClean="0"/>
              <a:t>1/19/2022</a:t>
            </a:fld>
            <a:endParaRPr lang="en-US" dirty="0"/>
          </a:p>
        </p:txBody>
      </p:sp>
      <p:sp>
        <p:nvSpPr>
          <p:cNvPr id="6" name="Footer Placeholder 5">
            <a:extLst>
              <a:ext uri="{FF2B5EF4-FFF2-40B4-BE49-F238E27FC236}">
                <a16:creationId xmlns:a16="http://schemas.microsoft.com/office/drawing/2014/main" id="{AAB7BE45-6896-154C-B6D8-AF7CB840BF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AAB44E0-D66D-EF4C-9A52-2640EA835C82}"/>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65665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3920-CF59-6543-895F-CFBE4CDD8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19B927-D459-4E41-94C4-E18F1DF8B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4B6D7B8-6225-E744-B15E-942CE581A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FA0AA1-C3E6-5A4A-A9F1-A6460E4FCAF3}"/>
              </a:ext>
            </a:extLst>
          </p:cNvPr>
          <p:cNvSpPr>
            <a:spLocks noGrp="1"/>
          </p:cNvSpPr>
          <p:nvPr>
            <p:ph type="dt" sz="half" idx="10"/>
          </p:nvPr>
        </p:nvSpPr>
        <p:spPr/>
        <p:txBody>
          <a:bodyPr/>
          <a:lstStyle/>
          <a:p>
            <a:fld id="{C277F1C5-38D0-EB42-840F-B53BC7DBAA41}" type="datetime1">
              <a:rPr lang="en-US" smtClean="0"/>
              <a:t>1/19/2022</a:t>
            </a:fld>
            <a:endParaRPr lang="en-US" dirty="0"/>
          </a:p>
        </p:txBody>
      </p:sp>
      <p:sp>
        <p:nvSpPr>
          <p:cNvPr id="6" name="Footer Placeholder 5">
            <a:extLst>
              <a:ext uri="{FF2B5EF4-FFF2-40B4-BE49-F238E27FC236}">
                <a16:creationId xmlns:a16="http://schemas.microsoft.com/office/drawing/2014/main" id="{106BAF7B-C9D1-A24D-A047-72C277B711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CF774-9579-7B44-8854-F353987B9796}"/>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303042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B175-ABC6-D745-A796-968031262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5E5039-F939-B740-8B2B-DC29857A1C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D667B-15E3-DF4D-BB60-D6CA492039C1}"/>
              </a:ext>
            </a:extLst>
          </p:cNvPr>
          <p:cNvSpPr>
            <a:spLocks noGrp="1"/>
          </p:cNvSpPr>
          <p:nvPr>
            <p:ph type="dt" sz="half" idx="10"/>
          </p:nvPr>
        </p:nvSpPr>
        <p:spPr/>
        <p:txBody>
          <a:bodyPr/>
          <a:lstStyle/>
          <a:p>
            <a:fld id="{AB8B8616-5B4C-D547-9626-7A7AD4AA2343}" type="datetime1">
              <a:rPr lang="en-US" smtClean="0"/>
              <a:t>1/19/2022</a:t>
            </a:fld>
            <a:endParaRPr lang="en-US" dirty="0"/>
          </a:p>
        </p:txBody>
      </p:sp>
      <p:sp>
        <p:nvSpPr>
          <p:cNvPr id="5" name="Footer Placeholder 4">
            <a:extLst>
              <a:ext uri="{FF2B5EF4-FFF2-40B4-BE49-F238E27FC236}">
                <a16:creationId xmlns:a16="http://schemas.microsoft.com/office/drawing/2014/main" id="{F2B104C2-156C-9648-8004-DBF1C76E4D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D76815-67EB-0B4D-A80F-E7CA10FB5763}"/>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8055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38AF2-A129-C647-BFAE-91477AC2A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0E6B9-C6C2-9D4F-A782-D32DD55C4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25381-44F2-9C41-AF80-DAF0312E9563}"/>
              </a:ext>
            </a:extLst>
          </p:cNvPr>
          <p:cNvSpPr>
            <a:spLocks noGrp="1"/>
          </p:cNvSpPr>
          <p:nvPr>
            <p:ph type="dt" sz="half" idx="10"/>
          </p:nvPr>
        </p:nvSpPr>
        <p:spPr/>
        <p:txBody>
          <a:bodyPr/>
          <a:lstStyle/>
          <a:p>
            <a:fld id="{8DC440EF-A8D0-5042-A088-88AE10C841C0}" type="datetime1">
              <a:rPr lang="en-US" smtClean="0"/>
              <a:t>1/19/2022</a:t>
            </a:fld>
            <a:endParaRPr lang="en-US" dirty="0"/>
          </a:p>
        </p:txBody>
      </p:sp>
      <p:sp>
        <p:nvSpPr>
          <p:cNvPr id="5" name="Footer Placeholder 4">
            <a:extLst>
              <a:ext uri="{FF2B5EF4-FFF2-40B4-BE49-F238E27FC236}">
                <a16:creationId xmlns:a16="http://schemas.microsoft.com/office/drawing/2014/main" id="{76E00FB5-CA72-1E4B-B8F3-2099F0EA5B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1408F09-8EB5-954B-A4C7-C359D40B5665}"/>
              </a:ext>
            </a:extLst>
          </p:cNvPr>
          <p:cNvSpPr>
            <a:spLocks noGrp="1"/>
          </p:cNvSpPr>
          <p:nvPr>
            <p:ph type="sldNum" sz="quarter" idx="12"/>
          </p:nvPr>
        </p:nvSpPr>
        <p:spPr/>
        <p:txBody>
          <a:bodyPr/>
          <a:lstStyle/>
          <a:p>
            <a:fld id="{C752A0BD-0866-3242-8D3D-E9BB77ED850E}" type="slidenum">
              <a:rPr lang="en-US" smtClean="0"/>
              <a:t>‹#›</a:t>
            </a:fld>
            <a:endParaRPr lang="en-US" dirty="0"/>
          </a:p>
        </p:txBody>
      </p:sp>
    </p:spTree>
    <p:extLst>
      <p:ext uri="{BB962C8B-B14F-4D97-AF65-F5344CB8AC3E}">
        <p14:creationId xmlns:p14="http://schemas.microsoft.com/office/powerpoint/2010/main" val="1667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594D0-A4E8-5F41-89AC-294A8F7B2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A20B9D-A626-084A-9246-94C6BC241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97FD9-6F18-3145-9FA4-B3D1ACC93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CDD4-91C7-5B4F-AD9B-71A4FC4AE9FD}" type="datetime1">
              <a:rPr lang="en-US" smtClean="0"/>
              <a:t>1/19/2022</a:t>
            </a:fld>
            <a:endParaRPr lang="en-US" dirty="0"/>
          </a:p>
        </p:txBody>
      </p:sp>
      <p:sp>
        <p:nvSpPr>
          <p:cNvPr id="5" name="Footer Placeholder 4">
            <a:extLst>
              <a:ext uri="{FF2B5EF4-FFF2-40B4-BE49-F238E27FC236}">
                <a16:creationId xmlns:a16="http://schemas.microsoft.com/office/drawing/2014/main" id="{1D6E25E4-2A2D-0D42-9B92-FCE74575F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A5D5792-D705-8044-932B-9E283F12A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2A0BD-0866-3242-8D3D-E9BB77ED850E}" type="slidenum">
              <a:rPr lang="en-US" smtClean="0"/>
              <a:t>‹#›</a:t>
            </a:fld>
            <a:endParaRPr lang="en-US" dirty="0"/>
          </a:p>
        </p:txBody>
      </p:sp>
    </p:spTree>
    <p:extLst>
      <p:ext uri="{BB962C8B-B14F-4D97-AF65-F5344CB8AC3E}">
        <p14:creationId xmlns:p14="http://schemas.microsoft.com/office/powerpoint/2010/main" val="321157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EF249-5889-9649-8BFE-168529B0156E}"/>
              </a:ext>
            </a:extLst>
          </p:cNvPr>
          <p:cNvSpPr>
            <a:spLocks noGrp="1"/>
          </p:cNvSpPr>
          <p:nvPr>
            <p:ph idx="1"/>
          </p:nvPr>
        </p:nvSpPr>
        <p:spPr>
          <a:xfrm>
            <a:off x="812786" y="2522772"/>
            <a:ext cx="10516892" cy="1339218"/>
          </a:xfrm>
        </p:spPr>
        <p:txBody>
          <a:bodyPr>
            <a:normAutofit/>
          </a:bodyPr>
          <a:lstStyle/>
          <a:p>
            <a:pPr marL="0" indent="0" algn="ctr">
              <a:buNone/>
            </a:pPr>
            <a:r>
              <a:rPr lang="az-Cyrl-AZ" b="1">
                <a:solidFill>
                  <a:srgbClr val="FF0000"/>
                </a:solidFill>
                <a:latin typeface="Segoe UI" panose="020B0502040204020203" pitchFamily="34" charset="0"/>
                <a:cs typeface="Segoe UI" panose="020B0502040204020203" pitchFamily="34" charset="0"/>
              </a:rPr>
              <a:t>Энэхүү танилцуулгыг цэргүүдэд байгаль орчны халаасны гарын авлага, байгаль орчны зурагт хуудастай хослуулан хүргэхийг зөвлөж байна. </a:t>
            </a:r>
            <a:endParaRPr lang="rw-RW">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F4CFBBA-1B5A-634F-B909-EB90C879592A}"/>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a:solidFill>
                <a:srgbClr val="FF0000"/>
              </a:solidFill>
            </a:endParaRPr>
          </a:p>
        </p:txBody>
      </p:sp>
      <p:pic>
        <p:nvPicPr>
          <p:cNvPr id="7" name="Picture 6" descr="Logo&#10;&#10;Description automatically generated">
            <a:extLst>
              <a:ext uri="{FF2B5EF4-FFF2-40B4-BE49-F238E27FC236}">
                <a16:creationId xmlns:a16="http://schemas.microsoft.com/office/drawing/2014/main" id="{5E074797-6D40-A649-BD5E-FA3327CA9968}"/>
              </a:ext>
            </a:extLst>
          </p:cNvPr>
          <p:cNvPicPr>
            <a:picLocks noChangeAspect="1"/>
          </p:cNvPicPr>
          <p:nvPr/>
        </p:nvPicPr>
        <p:blipFill>
          <a:blip r:embed="rId2"/>
          <a:stretch>
            <a:fillRect/>
          </a:stretch>
        </p:blipFill>
        <p:spPr>
          <a:xfrm>
            <a:off x="283505" y="229294"/>
            <a:ext cx="727148" cy="594164"/>
          </a:xfrm>
          <a:prstGeom prst="rect">
            <a:avLst/>
          </a:prstGeom>
        </p:spPr>
      </p:pic>
    </p:spTree>
    <p:extLst>
      <p:ext uri="{BB962C8B-B14F-4D97-AF65-F5344CB8AC3E}">
        <p14:creationId xmlns:p14="http://schemas.microsoft.com/office/powerpoint/2010/main" val="2461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ky, ground, outdoor, tool&#10;&#10;Description automatically generated">
            <a:extLst>
              <a:ext uri="{FF2B5EF4-FFF2-40B4-BE49-F238E27FC236}">
                <a16:creationId xmlns:a16="http://schemas.microsoft.com/office/drawing/2014/main" id="{8E221E31-7BD7-B348-86AF-62DD19948CF5}"/>
              </a:ext>
            </a:extLst>
          </p:cNvPr>
          <p:cNvPicPr>
            <a:picLocks noChangeAspect="1"/>
          </p:cNvPicPr>
          <p:nvPr/>
        </p:nvPicPr>
        <p:blipFill rotWithShape="1">
          <a:blip r:embed="rId2"/>
          <a:srcRect b="2530"/>
          <a:stretch/>
        </p:blipFill>
        <p:spPr>
          <a:xfrm>
            <a:off x="1" y="4209"/>
            <a:ext cx="12192000" cy="6869290"/>
          </a:xfrm>
          <a:prstGeom prst="rect">
            <a:avLst/>
          </a:prstGeom>
        </p:spPr>
      </p:pic>
      <p:sp>
        <p:nvSpPr>
          <p:cNvPr id="4" name="Slide Number Placeholder 3">
            <a:extLst>
              <a:ext uri="{FF2B5EF4-FFF2-40B4-BE49-F238E27FC236}">
                <a16:creationId xmlns:a16="http://schemas.microsoft.com/office/drawing/2014/main" id="{5B2D493E-A0B8-49A1-B435-26DBE9DF6BE6}"/>
              </a:ext>
            </a:extLst>
          </p:cNvPr>
          <p:cNvSpPr>
            <a:spLocks noGrp="1"/>
          </p:cNvSpPr>
          <p:nvPr>
            <p:ph type="sldNum" sz="quarter" idx="12"/>
          </p:nvPr>
        </p:nvSpPr>
        <p:spPr/>
        <p:txBody>
          <a:bodyPr/>
          <a:lstStyle/>
          <a:p>
            <a:fld id="{C752A0BD-0866-3242-8D3D-E9BB77ED850E}" type="slidenum">
              <a:rPr lang="en-US" smtClean="0"/>
              <a:t>2</a:t>
            </a:fld>
            <a:endParaRPr lang="en-US" dirty="0"/>
          </a:p>
        </p:txBody>
      </p:sp>
      <p:sp>
        <p:nvSpPr>
          <p:cNvPr id="9" name="Title 1">
            <a:extLst>
              <a:ext uri="{FF2B5EF4-FFF2-40B4-BE49-F238E27FC236}">
                <a16:creationId xmlns:a16="http://schemas.microsoft.com/office/drawing/2014/main" id="{7B3057A4-3772-4D7D-B64A-F1F1BBE16AC9}"/>
              </a:ext>
            </a:extLst>
          </p:cNvPr>
          <p:cNvSpPr txBox="1">
            <a:spLocks/>
          </p:cNvSpPr>
          <p:nvPr/>
        </p:nvSpPr>
        <p:spPr>
          <a:xfrm>
            <a:off x="0" y="3122612"/>
            <a:ext cx="12192000" cy="3737136"/>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az-Cyrl-AZ" sz="5400" b="1" dirty="0">
                <a:solidFill>
                  <a:srgbClr val="FFFFFF"/>
                </a:solidFill>
                <a:latin typeface="Segoe UI" panose="020B0502040204020203" pitchFamily="34" charset="0"/>
                <a:cs typeface="Segoe UI" panose="020B0502040204020203" pitchFamily="34" charset="0"/>
              </a:rPr>
              <a:t>Байгаль орчны талаархи сургалт </a:t>
            </a:r>
            <a:br>
              <a:rPr lang="en-US" sz="4800" dirty="0">
                <a:solidFill>
                  <a:srgbClr val="FFFFFF"/>
                </a:solidFill>
                <a:latin typeface="Arial Nova" panose="020F0502020204030204" pitchFamily="34" charset="0"/>
              </a:rPr>
            </a:br>
            <a:br>
              <a:rPr lang="en-US" sz="1400" dirty="0">
                <a:solidFill>
                  <a:srgbClr val="FFFFFF"/>
                </a:solidFill>
                <a:latin typeface="Arial Nova" panose="020F0502020204030204" pitchFamily="34" charset="0"/>
                <a:cs typeface="Segoe UI" panose="020B0502040204020203" pitchFamily="34" charset="0"/>
              </a:rPr>
            </a:br>
            <a:r>
              <a:rPr lang="az-Cyrl-AZ" sz="4800" dirty="0">
                <a:solidFill>
                  <a:srgbClr val="FFFFFF"/>
                </a:solidFill>
                <a:latin typeface="Segoe UI" panose="020B0502040204020203" pitchFamily="34" charset="0"/>
                <a:cs typeface="Segoe UI" panose="020B0502040204020203" pitchFamily="34" charset="0"/>
              </a:rPr>
              <a:t>Цэрэг болон цагдаа хандивлагч улс орнуудад зориулсан нэгдсэн хичээл </a:t>
            </a:r>
            <a:endParaRPr lang="en-US" sz="4800" dirty="0">
              <a:solidFill>
                <a:srgbClr val="FFFFFF"/>
              </a:solidFill>
              <a:latin typeface="Segoe UI" panose="020B0502040204020203" pitchFamily="34" charset="0"/>
              <a:cs typeface="Segoe UI" panose="020B0502040204020203" pitchFamily="34" charset="0"/>
            </a:endParaRPr>
          </a:p>
        </p:txBody>
      </p:sp>
      <p:pic>
        <p:nvPicPr>
          <p:cNvPr id="6" name="Picture 5" descr="Logo&#10;&#10;Description automatically generated">
            <a:extLst>
              <a:ext uri="{FF2B5EF4-FFF2-40B4-BE49-F238E27FC236}">
                <a16:creationId xmlns:a16="http://schemas.microsoft.com/office/drawing/2014/main" id="{4727C572-FD80-9542-A377-97EAC0D9FB4B}"/>
              </a:ext>
            </a:extLst>
          </p:cNvPr>
          <p:cNvPicPr>
            <a:picLocks noChangeAspect="1"/>
          </p:cNvPicPr>
          <p:nvPr/>
        </p:nvPicPr>
        <p:blipFill>
          <a:blip r:embed="rId3"/>
          <a:stretch>
            <a:fillRect/>
          </a:stretch>
        </p:blipFill>
        <p:spPr>
          <a:xfrm>
            <a:off x="283505" y="229294"/>
            <a:ext cx="727148" cy="594164"/>
          </a:xfrm>
          <a:prstGeom prst="rect">
            <a:avLst/>
          </a:prstGeom>
        </p:spPr>
      </p:pic>
    </p:spTree>
    <p:extLst>
      <p:ext uri="{BB962C8B-B14F-4D97-AF65-F5344CB8AC3E}">
        <p14:creationId xmlns:p14="http://schemas.microsoft.com/office/powerpoint/2010/main" val="332090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person, ground, grass&#10;&#10;Description automatically generated">
            <a:extLst>
              <a:ext uri="{FF2B5EF4-FFF2-40B4-BE49-F238E27FC236}">
                <a16:creationId xmlns:a16="http://schemas.microsoft.com/office/drawing/2014/main" id="{8291D69F-281D-4582-890D-96E7B9A8B7C4}"/>
              </a:ext>
            </a:extLst>
          </p:cNvPr>
          <p:cNvPicPr>
            <a:picLocks noChangeAspect="1"/>
          </p:cNvPicPr>
          <p:nvPr/>
        </p:nvPicPr>
        <p:blipFill rotWithShape="1">
          <a:blip r:embed="rId2"/>
          <a:srcRect l="9091" t="7530" b="15574"/>
          <a:stretch/>
        </p:blipFill>
        <p:spPr>
          <a:xfrm>
            <a:off x="-1" y="10"/>
            <a:ext cx="12192000" cy="6857990"/>
          </a:xfrm>
          <a:prstGeom prst="rect">
            <a:avLst/>
          </a:prstGeom>
        </p:spPr>
      </p:pic>
      <p:sp>
        <p:nvSpPr>
          <p:cNvPr id="52" name="Freeform: Shape 5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02D8D52-EE7B-4A5D-947B-B3141C0EAA70}"/>
              </a:ext>
            </a:extLst>
          </p:cNvPr>
          <p:cNvSpPr>
            <a:spLocks noGrp="1"/>
          </p:cNvSpPr>
          <p:nvPr>
            <p:ph type="title"/>
          </p:nvPr>
        </p:nvSpPr>
        <p:spPr>
          <a:xfrm>
            <a:off x="7851032" y="488027"/>
            <a:ext cx="4062642" cy="1043409"/>
          </a:xfrm>
        </p:spPr>
        <p:txBody>
          <a:bodyPr>
            <a:noAutofit/>
          </a:bodyPr>
          <a:lstStyle/>
          <a:p>
            <a:pPr>
              <a:spcAft>
                <a:spcPts val="600"/>
              </a:spcAft>
            </a:pPr>
            <a:r>
              <a:rPr lang="az-Cyrl-AZ" sz="2800" b="1">
                <a:latin typeface="Segoe UI" panose="020B0502040204020203" pitchFamily="34" charset="0"/>
                <a:cs typeface="Segoe UI" panose="020B0502040204020203" pitchFamily="34" charset="0"/>
              </a:rPr>
              <a:t>Байгаль орчны менежментийн ерөнхий зарчмууд </a:t>
            </a:r>
            <a:endParaRPr lang="en-US" sz="2800" b="1" dirty="0">
              <a:latin typeface="Segoe UI" panose="020B0502040204020203" pitchFamily="34" charset="0"/>
              <a:cs typeface="Segoe UI" panose="020B0502040204020203" pitchFamily="34" charset="0"/>
            </a:endParaRPr>
          </a:p>
        </p:txBody>
      </p:sp>
      <p:sp>
        <p:nvSpPr>
          <p:cNvPr id="8" name="Content Placeholder 7">
            <a:extLst>
              <a:ext uri="{FF2B5EF4-FFF2-40B4-BE49-F238E27FC236}">
                <a16:creationId xmlns:a16="http://schemas.microsoft.com/office/drawing/2014/main" id="{5553025E-33D9-4198-BC59-70BACB738115}"/>
              </a:ext>
            </a:extLst>
          </p:cNvPr>
          <p:cNvSpPr>
            <a:spLocks noGrp="1"/>
          </p:cNvSpPr>
          <p:nvPr>
            <p:ph idx="1"/>
          </p:nvPr>
        </p:nvSpPr>
        <p:spPr>
          <a:xfrm>
            <a:off x="7621030" y="1774371"/>
            <a:ext cx="4570969" cy="3332887"/>
          </a:xfrm>
        </p:spPr>
        <p:txBody>
          <a:bodyPr anchor="t">
            <a:normAutofit/>
          </a:bodyPr>
          <a:lstStyle/>
          <a:p>
            <a:pPr lvl="0">
              <a:buSzPct val="85000"/>
            </a:pPr>
            <a:r>
              <a:rPr lang="az-Cyrl-AZ" sz="1600" b="1" dirty="0">
                <a:latin typeface="Segoe UI" panose="020B0502040204020203" pitchFamily="34" charset="0"/>
                <a:cs typeface="Segoe UI" panose="020B0502040204020203" pitchFamily="34" charset="0"/>
              </a:rPr>
              <a:t>НҮБ-ын энхийг сахиулах алба хаагчид байгалийн нөөц хомс, оршин суугч иргэдийн оршин тогтноход чухал үүрэгтэй газар оронд үүрэг гүйцэтгэдэг. </a:t>
            </a:r>
            <a:endParaRPr lang="en-US" sz="1600" b="1" dirty="0">
              <a:latin typeface="Segoe UI" panose="020B0502040204020203" pitchFamily="34" charset="0"/>
              <a:cs typeface="Segoe UI" panose="020B0502040204020203" pitchFamily="34" charset="0"/>
            </a:endParaRPr>
          </a:p>
          <a:p>
            <a:pPr lvl="0">
              <a:buSzPct val="85000"/>
            </a:pPr>
            <a:r>
              <a:rPr lang="az-Cyrl-AZ" sz="1600" b="1" dirty="0">
                <a:latin typeface="Segoe UI" panose="020B0502040204020203" pitchFamily="34" charset="0"/>
                <a:cs typeface="Segoe UI" panose="020B0502040204020203" pitchFamily="34" charset="0"/>
              </a:rPr>
              <a:t>Байгаль орчныг хамгаалах нь энх тайвныг тогтоох эсвэл сахин хамгаалахад тустай. Энэ нь шууд болон шууд бус чиг үүргийн нэг хэсэг бөгөөд ажилтнууд болон орон нутгийн иргэдийн эрүүл мэнд, аюулгүй байдлыг хамгаалахад тусалдаг. Энэ нь НҮБ-ын нэр хүндийг өргөдөг. </a:t>
            </a:r>
            <a:endParaRPr lang="en-US" sz="1400" dirty="0"/>
          </a:p>
        </p:txBody>
      </p:sp>
      <p:pic>
        <p:nvPicPr>
          <p:cNvPr id="11" name="Picture 10" descr="Logo&#10;&#10;Description automatically generated">
            <a:extLst>
              <a:ext uri="{FF2B5EF4-FFF2-40B4-BE49-F238E27FC236}">
                <a16:creationId xmlns:a16="http://schemas.microsoft.com/office/drawing/2014/main" id="{273E5CA8-6D4D-AA44-A47C-D3646A2CA313}"/>
              </a:ext>
            </a:extLst>
          </p:cNvPr>
          <p:cNvPicPr>
            <a:picLocks noChangeAspect="1"/>
          </p:cNvPicPr>
          <p:nvPr/>
        </p:nvPicPr>
        <p:blipFill>
          <a:blip r:embed="rId3"/>
          <a:stretch>
            <a:fillRect/>
          </a:stretch>
        </p:blipFill>
        <p:spPr>
          <a:xfrm>
            <a:off x="283505" y="229294"/>
            <a:ext cx="727148" cy="594164"/>
          </a:xfrm>
          <a:prstGeom prst="rect">
            <a:avLst/>
          </a:prstGeom>
        </p:spPr>
      </p:pic>
      <p:sp>
        <p:nvSpPr>
          <p:cNvPr id="12" name="Slide Number Placeholder 4">
            <a:extLst>
              <a:ext uri="{FF2B5EF4-FFF2-40B4-BE49-F238E27FC236}">
                <a16:creationId xmlns:a16="http://schemas.microsoft.com/office/drawing/2014/main" id="{1DD34BE3-68D3-384D-A8E5-323418A1F527}"/>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3</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4516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people in garment&#10;&#10;Description automatically generated with low confidence">
            <a:extLst>
              <a:ext uri="{FF2B5EF4-FFF2-40B4-BE49-F238E27FC236}">
                <a16:creationId xmlns:a16="http://schemas.microsoft.com/office/drawing/2014/main" id="{351248BB-B322-854E-8D80-2B2243ED2D0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45" name="Rectangle 4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2336F0B-3FBF-6A4C-B04C-3B7A0BA8CD93}"/>
              </a:ext>
            </a:extLst>
          </p:cNvPr>
          <p:cNvSpPr txBox="1">
            <a:spLocks/>
          </p:cNvSpPr>
          <p:nvPr/>
        </p:nvSpPr>
        <p:spPr>
          <a:xfrm>
            <a:off x="252050" y="1246862"/>
            <a:ext cx="3822189" cy="474928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SzPct val="85000"/>
            </a:pPr>
            <a:r>
              <a:rPr lang="en-US" sz="1700" b="1" dirty="0">
                <a:latin typeface="Segoe UI" panose="020B0502040204020203" pitchFamily="34" charset="0"/>
                <a:cs typeface="Segoe UI" panose="020B0502040204020203" pitchFamily="34" charset="0"/>
              </a:rPr>
              <a:t>Байгаль орчныг хамгаалах, уур амьсгалын өөрчлөлтийн талаар илтгэл тавих нь НҮБ-ын итгэл үнэмшилд чухал ач холбогдолтой. НҮБ-ын нэр хүнд цэрэг цагдаагийн нэгжийн нэр хүндийг хамгаалах нь тухайн орны олон нийтийн дунд итгэлцлийг бий болгох, хадгалахад чухал ач холбогдолтой.</a:t>
            </a:r>
          </a:p>
          <a:p>
            <a:pPr marL="0">
              <a:lnSpc>
                <a:spcPct val="100000"/>
              </a:lnSpc>
              <a:buSzPct val="85000"/>
            </a:pPr>
            <a:endParaRPr lang="en-US" sz="1700" b="1" dirty="0">
              <a:latin typeface="Segoe UI" panose="020B0502040204020203" pitchFamily="34" charset="0"/>
              <a:cs typeface="Segoe UI" panose="020B0502040204020203" pitchFamily="34" charset="0"/>
            </a:endParaRPr>
          </a:p>
          <a:p>
            <a:pPr>
              <a:lnSpc>
                <a:spcPct val="110000"/>
              </a:lnSpc>
              <a:buSzPct val="85000"/>
            </a:pPr>
            <a:r>
              <a:rPr lang="en-US" sz="1700" b="1" dirty="0">
                <a:latin typeface="Segoe UI" panose="020B0502040204020203" pitchFamily="34" charset="0"/>
                <a:cs typeface="Segoe UI" panose="020B0502040204020203" pitchFamily="34" charset="0"/>
              </a:rPr>
              <a:t>Байгаль орчны зохистой менежмент нь байгалийн нөөцийг ашиглах, үр ашиггүй зардлыг хэмнэж, ажиллагаан дах ажилтнуудын аюулгүй байдал, эрүүл мэнд, тав тухтай байдлыг сайжруулдаг. </a:t>
            </a:r>
          </a:p>
          <a:p>
            <a:endParaRPr lang="en-US" sz="1400" b="1" dirty="0"/>
          </a:p>
          <a:p>
            <a:endParaRPr lang="en-US" sz="1400" b="1" dirty="0"/>
          </a:p>
        </p:txBody>
      </p:sp>
      <p:sp>
        <p:nvSpPr>
          <p:cNvPr id="5" name="Slide Number Placeholder 4">
            <a:extLst>
              <a:ext uri="{FF2B5EF4-FFF2-40B4-BE49-F238E27FC236}">
                <a16:creationId xmlns:a16="http://schemas.microsoft.com/office/drawing/2014/main" id="{5C597DD5-AF3A-024F-88CB-0E355B47A3B1}"/>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4</a:t>
            </a:fld>
            <a:endParaRPr lang="en-US" sz="1600" dirty="0">
              <a:solidFill>
                <a:schemeClr val="tx1"/>
              </a:solidFill>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DAC46095-09D0-1C49-8C13-E03EF9284D2E}"/>
              </a:ext>
            </a:extLst>
          </p:cNvPr>
          <p:cNvPicPr>
            <a:picLocks noChangeAspect="1"/>
          </p:cNvPicPr>
          <p:nvPr/>
        </p:nvPicPr>
        <p:blipFill>
          <a:blip r:embed="rId3"/>
          <a:stretch>
            <a:fillRect/>
          </a:stretch>
        </p:blipFill>
        <p:spPr>
          <a:xfrm>
            <a:off x="283505" y="229294"/>
            <a:ext cx="727148" cy="594164"/>
          </a:xfrm>
          <a:prstGeom prst="rect">
            <a:avLst/>
          </a:prstGeom>
        </p:spPr>
      </p:pic>
    </p:spTree>
    <p:extLst>
      <p:ext uri="{BB962C8B-B14F-4D97-AF65-F5344CB8AC3E}">
        <p14:creationId xmlns:p14="http://schemas.microsoft.com/office/powerpoint/2010/main" val="17246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and a child playing with a blue ball&#10;&#10;Description automatically generated with low confidence">
            <a:extLst>
              <a:ext uri="{FF2B5EF4-FFF2-40B4-BE49-F238E27FC236}">
                <a16:creationId xmlns:a16="http://schemas.microsoft.com/office/drawing/2014/main" id="{2B7217CF-3496-8540-B1D2-62B3135D85C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9789D3F-02D8-DF4F-948C-1AAEEF21E681}"/>
              </a:ext>
            </a:extLst>
          </p:cNvPr>
          <p:cNvSpPr>
            <a:spLocks noGrp="1"/>
          </p:cNvSpPr>
          <p:nvPr>
            <p:ph idx="1"/>
          </p:nvPr>
        </p:nvSpPr>
        <p:spPr>
          <a:xfrm>
            <a:off x="252047" y="1598552"/>
            <a:ext cx="3822189" cy="3742762"/>
          </a:xfrm>
        </p:spPr>
        <p:txBody>
          <a:bodyPr>
            <a:normAutofit/>
          </a:bodyPr>
          <a:lstStyle/>
          <a:p>
            <a:pPr>
              <a:buSzPct val="85000"/>
            </a:pPr>
            <a:r>
              <a:rPr lang="en-US" sz="1600" b="1" dirty="0">
                <a:latin typeface="Segoe UI" panose="020B0502040204020203" pitchFamily="34" charset="0"/>
                <a:cs typeface="Segoe UI" panose="020B0502040204020203" pitchFamily="34" charset="0"/>
              </a:rPr>
              <a:t>НҮБ-</a:t>
            </a:r>
            <a:r>
              <a:rPr lang="en-US" sz="1600" b="1" dirty="0" err="1">
                <a:latin typeface="Segoe UI" panose="020B0502040204020203" pitchFamily="34" charset="0"/>
                <a:cs typeface="Segoe UI" panose="020B0502040204020203" pitchFamily="34" charset="0"/>
              </a:rPr>
              <a:t>ын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бааз</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болон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түүний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эргэн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тойронд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байгаль</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орчны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томоохон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осол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гарсан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тохиолдолд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жишээлбэл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түлш</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асгарах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эсвэл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өвчний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дэгдэлт</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гарсан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тохиолдолд</a:t>
            </a:r>
            <a:r>
              <a:rPr lang="en-US" sz="1600" b="1" dirty="0">
                <a:latin typeface="Segoe UI" panose="020B0502040204020203" pitchFamily="34" charset="0"/>
                <a:cs typeface="Segoe UI" panose="020B0502040204020203" pitchFamily="34" charset="0"/>
              </a:rPr>
              <a:t> НҮБ </a:t>
            </a:r>
            <a:r>
              <a:rPr lang="en-US" sz="1600" b="1" dirty="0" err="1">
                <a:latin typeface="Segoe UI" panose="020B0502040204020203" pitchFamily="34" charset="0"/>
                <a:cs typeface="Segoe UI" panose="020B0502040204020203" pitchFamily="34" charset="0"/>
              </a:rPr>
              <a:t>гол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буруутан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гэж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олон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нийт</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үзэж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магадгүй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юм</a:t>
            </a:r>
            <a:r>
              <a:rPr lang="en-US" sz="1600" b="1" dirty="0">
                <a:latin typeface="Segoe UI" panose="020B0502040204020203" pitchFamily="34" charset="0"/>
                <a:cs typeface="Segoe UI" panose="020B0502040204020203" pitchFamily="34" charset="0"/>
              </a:rPr>
              <a:t>. </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err="1">
                <a:latin typeface="Segoe UI" panose="020B0502040204020203" pitchFamily="34" charset="0"/>
                <a:cs typeface="Segoe UI" panose="020B0502040204020203" pitchFamily="34" charset="0"/>
              </a:rPr>
              <a:t>энхийг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сахиулагчдийн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зогсох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үедээ</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машины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хөдөлгүүрөө</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асаалттай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орхих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хог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хаях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зэрэг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жижиг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үйлдлүүд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хүртэл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анзаарагддаг</a:t>
            </a:r>
            <a:r>
              <a:rPr lang="en-US" sz="1600" b="1" dirty="0">
                <a:latin typeface="Segoe UI" panose="020B0502040204020203" pitchFamily="34" charset="0"/>
                <a:cs typeface="Segoe UI" panose="020B0502040204020203" pitchFamily="34" charset="0"/>
              </a:rPr>
              <a:t>. </a:t>
            </a:r>
            <a:endParaRPr lang="en-US" sz="1600" dirty="0">
              <a:latin typeface="Segoe UI" panose="020B0502040204020203" pitchFamily="34" charset="0"/>
              <a:cs typeface="Segoe UI" panose="020B0502040204020203" pitchFamily="34" charset="0"/>
            </a:endParaRPr>
          </a:p>
          <a:p>
            <a:endParaRPr lang="fr-FR" sz="1700" dirty="0"/>
          </a:p>
        </p:txBody>
      </p:sp>
      <p:sp>
        <p:nvSpPr>
          <p:cNvPr id="11" name="Slide Number Placeholder 4">
            <a:extLst>
              <a:ext uri="{FF2B5EF4-FFF2-40B4-BE49-F238E27FC236}">
                <a16:creationId xmlns:a16="http://schemas.microsoft.com/office/drawing/2014/main" id="{0F00E1F5-B886-1D42-B0F3-D120A8AC41DE}"/>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5</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1728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walking in a field with buildings in the background&#10;&#10;Description automatically generated with low confidence">
            <a:extLst>
              <a:ext uri="{FF2B5EF4-FFF2-40B4-BE49-F238E27FC236}">
                <a16:creationId xmlns:a16="http://schemas.microsoft.com/office/drawing/2014/main" id="{D212FFD6-1CCF-9B48-A4E2-6066DE26B111}"/>
              </a:ext>
            </a:extLst>
          </p:cNvPr>
          <p:cNvPicPr>
            <a:picLocks noChangeAspect="1"/>
          </p:cNvPicPr>
          <p:nvPr/>
        </p:nvPicPr>
        <p:blipFill rotWithShape="1">
          <a:blip r:embed="rId2"/>
          <a:srcRect r="5882" b="-1"/>
          <a:stretch/>
        </p:blipFill>
        <p:spPr>
          <a:xfrm>
            <a:off x="2374592" y="-86119"/>
            <a:ext cx="9840854" cy="6979419"/>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64473C34-6FC9-E443-98D0-E218CA0512E9}"/>
              </a:ext>
            </a:extLst>
          </p:cNvPr>
          <p:cNvSpPr txBox="1">
            <a:spLocks/>
          </p:cNvSpPr>
          <p:nvPr/>
        </p:nvSpPr>
        <p:spPr>
          <a:xfrm>
            <a:off x="253272" y="1490683"/>
            <a:ext cx="3284621" cy="4476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НҮБ нь тухайн </a:t>
            </a:r>
            <a:r>
              <a:rPr lang="en-US" sz="1600" b="1" dirty="0" err="1">
                <a:latin typeface="Segoe UI" panose="020B0502040204020203" pitchFamily="34" charset="0"/>
                <a:cs typeface="Segoe UI" panose="020B0502040204020203" pitchFamily="34" charset="0"/>
              </a:rPr>
              <a:t>орон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нутгийн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иргэдийн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амжиргаа</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нутгийн</a:t>
            </a:r>
            <a:r>
              <a:rPr lang="en-US" sz="1600" b="1" dirty="0">
                <a:latin typeface="Segoe UI" panose="020B0502040204020203" pitchFamily="34" charset="0"/>
                <a:cs typeface="Segoe UI" panose="020B0502040204020203" pitchFamily="34" charset="0"/>
              </a:rPr>
              <a:t> байгаль </a:t>
            </a:r>
            <a:r>
              <a:rPr lang="en-US" sz="1600" b="1" dirty="0" err="1">
                <a:latin typeface="Segoe UI" panose="020B0502040204020203" pitchFamily="34" charset="0"/>
                <a:cs typeface="Segoe UI" panose="020B0502040204020203" pitchFamily="34" charset="0"/>
              </a:rPr>
              <a:t>орчин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соёлын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өвд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хор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хөнөөл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учруулахгүй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үүрэг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хүлээдэг</a:t>
            </a:r>
            <a:r>
              <a:rPr lang="en-US" sz="1600" b="1" dirty="0">
                <a:latin typeface="Segoe UI" panose="020B0502040204020203" pitchFamily="34" charset="0"/>
                <a:cs typeface="Segoe UI" panose="020B0502040204020203" pitchFamily="34" charset="0"/>
              </a:rPr>
              <a:t>. </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НҮБ-ын энхийг </a:t>
            </a:r>
            <a:r>
              <a:rPr lang="en-US" sz="1600" b="1" dirty="0" err="1">
                <a:latin typeface="Segoe UI" panose="020B0502040204020203" pitchFamily="34" charset="0"/>
                <a:cs typeface="Segoe UI" panose="020B0502040204020203" pitchFamily="34" charset="0"/>
              </a:rPr>
              <a:t>сахиулагчдын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хувьд</a:t>
            </a:r>
            <a:r>
              <a:rPr lang="en-US" sz="1600" b="1" dirty="0">
                <a:latin typeface="Segoe UI" panose="020B0502040204020203" pitchFamily="34" charset="0"/>
                <a:cs typeface="Segoe UI" panose="020B0502040204020203" pitchFamily="34" charset="0"/>
              </a:rPr>
              <a:t> цэрэг, цагдаагийн </a:t>
            </a:r>
            <a:r>
              <a:rPr lang="en-US" sz="1600" b="1" dirty="0" err="1">
                <a:latin typeface="Segoe UI" panose="020B0502040204020203" pitchFamily="34" charset="0"/>
                <a:cs typeface="Segoe UI" panose="020B0502040204020203" pitchFamily="34" charset="0"/>
              </a:rPr>
              <a:t>бүх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албан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хаагчид</a:t>
            </a:r>
            <a:r>
              <a:rPr lang="en-US" sz="1600" b="1" dirty="0">
                <a:latin typeface="Segoe UI" panose="020B0502040204020203" pitchFamily="34" charset="0"/>
                <a:cs typeface="Segoe UI" panose="020B0502040204020203" pitchFamily="34" charset="0"/>
              </a:rPr>
              <a:t> НҮБ-ын нэр хүнд </a:t>
            </a:r>
            <a:r>
              <a:rPr lang="en-US" sz="1600" b="1" dirty="0" err="1">
                <a:latin typeface="Segoe UI" panose="020B0502040204020203" pitchFamily="34" charset="0"/>
                <a:cs typeface="Segoe UI" panose="020B0502040204020203" pitchFamily="34" charset="0"/>
              </a:rPr>
              <a:t>мөн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өөрийн</a:t>
            </a:r>
            <a:r>
              <a:rPr lang="en-US" sz="1600" b="1" dirty="0">
                <a:latin typeface="Segoe UI" panose="020B0502040204020203" pitchFamily="34" charset="0"/>
                <a:cs typeface="Segoe UI" panose="020B0502040204020203" pitchFamily="34" charset="0"/>
              </a:rPr>
              <a:t> цэрэг, цагдаагийн нэр хүндийг </a:t>
            </a:r>
            <a:r>
              <a:rPr lang="en-US" sz="1600" b="1" dirty="0" err="1">
                <a:latin typeface="Segoe UI" panose="020B0502040204020203" pitchFamily="34" charset="0"/>
                <a:cs typeface="Segoe UI" panose="020B0502040204020203" pitchFamily="34" charset="0"/>
              </a:rPr>
              <a:t>хамгаалж</a:t>
            </a:r>
            <a:r>
              <a:rPr lang="en-US" sz="1600" b="1" dirty="0">
                <a:latin typeface="Segoe UI" panose="020B0502040204020203" pitchFamily="34" charset="0"/>
                <a:cs typeface="Segoe UI" panose="020B0502040204020203" pitchFamily="34" charset="0"/>
              </a:rPr>
              <a:t>, байгаль орчныг хамгаалах </a:t>
            </a:r>
            <a:r>
              <a:rPr lang="en-US" sz="1600" b="1" dirty="0" err="1">
                <a:latin typeface="Segoe UI" panose="020B0502040204020203" pitchFamily="34" charset="0"/>
                <a:cs typeface="Segoe UI" panose="020B0502040204020203" pitchFamily="34" charset="0"/>
              </a:rPr>
              <a:t>хариуцлагатай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үүрэг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гүйцэтгэгч</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ёстой</a:t>
            </a:r>
            <a:r>
              <a:rPr lang="en-US" sz="1600" b="1" dirty="0">
                <a:latin typeface="Segoe UI" panose="020B0502040204020203" pitchFamily="34" charset="0"/>
                <a:cs typeface="Segoe UI" panose="020B0502040204020203" pitchFamily="34" charset="0"/>
              </a:rPr>
              <a:t>. </a:t>
            </a:r>
            <a:endParaRPr lang="en-US" sz="1600" dirty="0">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D7A49408-C2BA-D747-B573-8AF35FDA0707}"/>
              </a:ext>
            </a:extLst>
          </p:cNvPr>
          <p:cNvPicPr>
            <a:picLocks noChangeAspect="1"/>
          </p:cNvPicPr>
          <p:nvPr/>
        </p:nvPicPr>
        <p:blipFill>
          <a:blip r:embed="rId3"/>
          <a:stretch>
            <a:fillRect/>
          </a:stretch>
        </p:blipFill>
        <p:spPr>
          <a:xfrm>
            <a:off x="283505" y="229294"/>
            <a:ext cx="727148" cy="594164"/>
          </a:xfrm>
          <a:prstGeom prst="rect">
            <a:avLst/>
          </a:prstGeom>
        </p:spPr>
      </p:pic>
      <p:sp>
        <p:nvSpPr>
          <p:cNvPr id="15" name="Slide Number Placeholder 4">
            <a:extLst>
              <a:ext uri="{FF2B5EF4-FFF2-40B4-BE49-F238E27FC236}">
                <a16:creationId xmlns:a16="http://schemas.microsoft.com/office/drawing/2014/main" id="{FD3C7B8E-83F5-A441-A89B-BC6C41CBE7CB}"/>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6</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3936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grass, outdoor, tree, standing&#10;&#10;Description automatically generated">
            <a:extLst>
              <a:ext uri="{FF2B5EF4-FFF2-40B4-BE49-F238E27FC236}">
                <a16:creationId xmlns:a16="http://schemas.microsoft.com/office/drawing/2014/main" id="{388A076A-AC43-4CBF-BE8B-7DDC23584716}"/>
              </a:ext>
            </a:extLst>
          </p:cNvPr>
          <p:cNvPicPr>
            <a:picLocks noChangeAspect="1"/>
          </p:cNvPicPr>
          <p:nvPr/>
        </p:nvPicPr>
        <p:blipFill rotWithShape="1">
          <a:blip r:embed="rId2"/>
          <a:srcRect r="5882" b="-1"/>
          <a:stretch/>
        </p:blipFill>
        <p:spPr>
          <a:xfrm>
            <a:off x="2522358" y="10"/>
            <a:ext cx="9669642" cy="6857990"/>
          </a:xfrm>
          <a:prstGeom prst="rect">
            <a:avLst/>
          </a:prstGeom>
        </p:spPr>
      </p:pic>
      <p:sp>
        <p:nvSpPr>
          <p:cNvPr id="39" name="Rectangle 3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A510-BC52-486E-BA03-9779E3F3A616}"/>
              </a:ext>
            </a:extLst>
          </p:cNvPr>
          <p:cNvSpPr>
            <a:spLocks noGrp="1"/>
          </p:cNvSpPr>
          <p:nvPr>
            <p:ph type="title"/>
          </p:nvPr>
        </p:nvSpPr>
        <p:spPr>
          <a:xfrm>
            <a:off x="477510" y="2696307"/>
            <a:ext cx="5177307" cy="1739167"/>
          </a:xfrm>
          <a:noFill/>
        </p:spPr>
        <p:txBody>
          <a:bodyPr vert="horz" lIns="91440" tIns="45720" rIns="91440" bIns="45720" rtlCol="0" anchor="b">
            <a:normAutofit/>
          </a:bodyPr>
          <a:lstStyle/>
          <a:p>
            <a:r>
              <a:rPr lang="az-Cyrl-AZ" b="1" dirty="0">
                <a:latin typeface="Segoe UI" panose="020B0502040204020203" pitchFamily="34" charset="0"/>
                <a:cs typeface="Segoe UI" panose="020B0502040204020203" pitchFamily="34" charset="0"/>
              </a:rPr>
              <a:t>Ус хэмнэх гол зарчмууд </a:t>
            </a:r>
            <a:endParaRPr lang="en-US" b="1" dirty="0">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B09AD8B3-2FFD-0245-8665-64EA0B4C826B}"/>
              </a:ext>
            </a:extLst>
          </p:cNvPr>
          <p:cNvPicPr>
            <a:picLocks noChangeAspect="1"/>
          </p:cNvPicPr>
          <p:nvPr/>
        </p:nvPicPr>
        <p:blipFill>
          <a:blip r:embed="rId3"/>
          <a:stretch>
            <a:fillRect/>
          </a:stretch>
        </p:blipFill>
        <p:spPr>
          <a:xfrm>
            <a:off x="283505" y="229294"/>
            <a:ext cx="727148" cy="594164"/>
          </a:xfrm>
          <a:prstGeom prst="rect">
            <a:avLst/>
          </a:prstGeom>
        </p:spPr>
      </p:pic>
      <p:sp>
        <p:nvSpPr>
          <p:cNvPr id="9" name="Slide Number Placeholder 4">
            <a:extLst>
              <a:ext uri="{FF2B5EF4-FFF2-40B4-BE49-F238E27FC236}">
                <a16:creationId xmlns:a16="http://schemas.microsoft.com/office/drawing/2014/main" id="{11A44AC1-E9DA-7449-8F59-A4DBC5EEDDDD}"/>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7</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6683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descr="A picture containing ground, outdoor, person, group&#10;&#10;Description automatically generated">
            <a:extLst>
              <a:ext uri="{FF2B5EF4-FFF2-40B4-BE49-F238E27FC236}">
                <a16:creationId xmlns:a16="http://schemas.microsoft.com/office/drawing/2014/main" id="{AE8F75B3-6862-4C81-842D-9773AC6D641F}"/>
              </a:ext>
            </a:extLst>
          </p:cNvPr>
          <p:cNvPicPr>
            <a:picLocks noChangeAspect="1"/>
          </p:cNvPicPr>
          <p:nvPr/>
        </p:nvPicPr>
        <p:blipFill rotWithShape="1">
          <a:blip r:embed="rId2"/>
          <a:srcRect l="9091" b="9091"/>
          <a:stretch/>
        </p:blipFill>
        <p:spPr>
          <a:xfrm>
            <a:off x="20" y="1282"/>
            <a:ext cx="12191980" cy="6856718"/>
          </a:xfrm>
          <a:prstGeom prst="rect">
            <a:avLst/>
          </a:prstGeom>
        </p:spPr>
      </p:pic>
      <p:sp>
        <p:nvSpPr>
          <p:cNvPr id="27" name="Freeform: Shape 26">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DDD6D20-AC1F-475C-970C-51092FFE1017}"/>
              </a:ext>
            </a:extLst>
          </p:cNvPr>
          <p:cNvSpPr>
            <a:spLocks noGrp="1"/>
          </p:cNvSpPr>
          <p:nvPr>
            <p:ph type="title"/>
          </p:nvPr>
        </p:nvSpPr>
        <p:spPr>
          <a:xfrm>
            <a:off x="7415561" y="632990"/>
            <a:ext cx="4498113" cy="1043409"/>
          </a:xfrm>
        </p:spPr>
        <p:txBody>
          <a:bodyPr vert="horz" lIns="91440" tIns="45720" rIns="91440" bIns="45720" rtlCol="0">
            <a:normAutofit/>
          </a:bodyPr>
          <a:lstStyle/>
          <a:p>
            <a:pPr>
              <a:spcAft>
                <a:spcPts val="600"/>
              </a:spcAft>
            </a:pPr>
            <a:r>
              <a:rPr lang="az-Cyrl-AZ" sz="2800" b="1">
                <a:latin typeface="Segoe UI" panose="020B0502040204020203" pitchFamily="34" charset="0"/>
                <a:cs typeface="Segoe UI" panose="020B0502040204020203" pitchFamily="34" charset="0"/>
              </a:rPr>
              <a:t>Ус хэмнэх гол зарчмууд </a:t>
            </a:r>
            <a:endParaRPr lang="en-US" sz="2800" b="1" dirty="0">
              <a:latin typeface="Segoe UI" panose="020B0502040204020203" pitchFamily="34" charset="0"/>
              <a:cs typeface="Segoe UI" panose="020B0502040204020203" pitchFamily="34" charset="0"/>
            </a:endParaRPr>
          </a:p>
        </p:txBody>
      </p:sp>
      <p:sp>
        <p:nvSpPr>
          <p:cNvPr id="15" name="Content Placeholder 14">
            <a:extLst>
              <a:ext uri="{FF2B5EF4-FFF2-40B4-BE49-F238E27FC236}">
                <a16:creationId xmlns:a16="http://schemas.microsoft.com/office/drawing/2014/main" id="{44B54FAC-1E3F-442A-8635-39B40BC7E79E}"/>
              </a:ext>
            </a:extLst>
          </p:cNvPr>
          <p:cNvSpPr>
            <a:spLocks noGrp="1"/>
          </p:cNvSpPr>
          <p:nvPr>
            <p:ph idx="1"/>
          </p:nvPr>
        </p:nvSpPr>
        <p:spPr>
          <a:xfrm>
            <a:off x="7621031" y="1774372"/>
            <a:ext cx="4062642" cy="2754086"/>
          </a:xfrm>
        </p:spPr>
        <p:txBody>
          <a:bodyPr vert="horz" lIns="91440" tIns="45720" rIns="91440" bIns="45720" rtlCol="0" anchor="t">
            <a:normAutofit/>
          </a:bodyPr>
          <a:lstStyle/>
          <a:p>
            <a:pPr>
              <a:buSzPct val="85000"/>
            </a:pPr>
            <a:r>
              <a:rPr lang="az-Cyrl-AZ" sz="1600" b="1" dirty="0">
                <a:latin typeface="Segoe UI" panose="020B0502040204020203" pitchFamily="34" charset="0"/>
                <a:cs typeface="Segoe UI" panose="020B0502040204020203" pitchFamily="34" charset="0"/>
              </a:rPr>
              <a:t>Ажиллагааны газар оронд усны хомсдолтой байх боломжтой. Ус хэмнэснээр тухайн орон нутгийн иргэдийн цэнгэг усны нөөцөд үзүүлэх нөлөө буурна. </a:t>
            </a:r>
            <a:endParaRPr lang="en-US" sz="1600" dirty="0"/>
          </a:p>
        </p:txBody>
      </p:sp>
      <p:pic>
        <p:nvPicPr>
          <p:cNvPr id="8" name="Picture 7" descr="Logo&#10;&#10;Description automatically generated">
            <a:extLst>
              <a:ext uri="{FF2B5EF4-FFF2-40B4-BE49-F238E27FC236}">
                <a16:creationId xmlns:a16="http://schemas.microsoft.com/office/drawing/2014/main" id="{B5184DFD-6E33-914F-A555-C37D2B14C0E3}"/>
              </a:ext>
            </a:extLst>
          </p:cNvPr>
          <p:cNvPicPr>
            <a:picLocks noChangeAspect="1"/>
          </p:cNvPicPr>
          <p:nvPr/>
        </p:nvPicPr>
        <p:blipFill>
          <a:blip r:embed="rId3"/>
          <a:stretch>
            <a:fillRect/>
          </a:stretch>
        </p:blipFill>
        <p:spPr>
          <a:xfrm>
            <a:off x="283505" y="229294"/>
            <a:ext cx="727148" cy="594164"/>
          </a:xfrm>
          <a:prstGeom prst="rect">
            <a:avLst/>
          </a:prstGeom>
        </p:spPr>
      </p:pic>
      <p:sp>
        <p:nvSpPr>
          <p:cNvPr id="10" name="Slide Number Placeholder 4">
            <a:extLst>
              <a:ext uri="{FF2B5EF4-FFF2-40B4-BE49-F238E27FC236}">
                <a16:creationId xmlns:a16="http://schemas.microsoft.com/office/drawing/2014/main" id="{A150DB9B-66FF-B645-A541-1A365A21E90F}"/>
              </a:ext>
            </a:extLst>
          </p:cNvPr>
          <p:cNvSpPr>
            <a:spLocks noGrp="1"/>
          </p:cNvSpPr>
          <p:nvPr>
            <p:ph type="sldNum" sz="quarter" idx="12"/>
          </p:nvPr>
        </p:nvSpPr>
        <p:spPr>
          <a:xfrm>
            <a:off x="8837797"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8</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7120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az-Cyrl-AZ" sz="3200" b="1" dirty="0">
                <a:solidFill>
                  <a:srgbClr val="FFFFFF"/>
                </a:solidFill>
                <a:latin typeface="Segoe UI" panose="020B0502040204020203" pitchFamily="34" charset="0"/>
                <a:cs typeface="Segoe UI" panose="020B0502040204020203" pitchFamily="34" charset="0"/>
              </a:rPr>
              <a:t>Ус хэмнэх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03328196"/>
              </p:ext>
            </p:extLst>
          </p:nvPr>
        </p:nvGraphicFramePr>
        <p:xfrm>
          <a:off x="4305904" y="922975"/>
          <a:ext cx="7347537" cy="3979315"/>
        </p:xfrm>
        <a:graphic>
          <a:graphicData uri="http://schemas.openxmlformats.org/drawingml/2006/table">
            <a:tbl>
              <a:tblPr firstRow="1" bandRow="1">
                <a:tableStyleId>{5C22544A-7EE6-4342-B048-85BDC9FD1C3A}</a:tableStyleId>
              </a:tblPr>
              <a:tblGrid>
                <a:gridCol w="3667574">
                  <a:extLst>
                    <a:ext uri="{9D8B030D-6E8A-4147-A177-3AD203B41FA5}">
                      <a16:colId xmlns:a16="http://schemas.microsoft.com/office/drawing/2014/main" val="3962060694"/>
                    </a:ext>
                  </a:extLst>
                </a:gridCol>
                <a:gridCol w="3679963">
                  <a:extLst>
                    <a:ext uri="{9D8B030D-6E8A-4147-A177-3AD203B41FA5}">
                      <a16:colId xmlns:a16="http://schemas.microsoft.com/office/drawing/2014/main" val="2966013420"/>
                    </a:ext>
                  </a:extLst>
                </a:gridCol>
              </a:tblGrid>
              <a:tr h="386923">
                <a:tc>
                  <a:txBody>
                    <a:bodyPr/>
                    <a:lstStyle/>
                    <a:p>
                      <a:r>
                        <a:rPr lang="mn-MN" sz="1800" b="1" kern="1200">
                          <a:solidFill>
                            <a:schemeClr val="lt1"/>
                          </a:solidFill>
                          <a:effectLst/>
                          <a:latin typeface="+mn-lt"/>
                          <a:ea typeface="+mn-ea"/>
                          <a:cs typeface="+mn-cs"/>
                        </a:rPr>
                        <a:t>Болно</a:t>
                      </a:r>
                      <a:r>
                        <a:rPr lang="en-US" dirty="0">
                          <a:effectLst/>
                        </a:rPr>
                        <a:t> </a:t>
                      </a:r>
                      <a:endParaRPr lang="en-US" sz="1800" b="1" i="0" dirty="0">
                        <a:latin typeface="Calibri" panose="020F0502020204030204" pitchFamily="34" charset="0"/>
                        <a:cs typeface="Calibri" panose="020F0502020204030204" pitchFamily="34" charset="0"/>
                      </a:endParaRPr>
                    </a:p>
                  </a:txBody>
                  <a:tcPr marL="83628" marR="83628" marT="41815" marB="41815"/>
                </a:tc>
                <a:tc>
                  <a:txBody>
                    <a:bodyPr/>
                    <a:lstStyle/>
                    <a:p>
                      <a:r>
                        <a:rPr lang="mn-MN" sz="1800" b="1" kern="1200">
                          <a:solidFill>
                            <a:schemeClr val="lt1"/>
                          </a:solidFill>
                          <a:effectLst/>
                          <a:latin typeface="+mn-lt"/>
                          <a:ea typeface="+mn-ea"/>
                          <a:cs typeface="+mn-cs"/>
                        </a:rPr>
                        <a:t>Болохгүй</a:t>
                      </a:r>
                      <a:endParaRPr lang="en-US" sz="1800" b="1" dirty="0"/>
                    </a:p>
                  </a:txBody>
                  <a:tcPr marL="83628" marR="83628" marT="41815" marB="41815"/>
                </a:tc>
                <a:extLst>
                  <a:ext uri="{0D108BD9-81ED-4DB2-BD59-A6C34878D82A}">
                    <a16:rowId xmlns:a16="http://schemas.microsoft.com/office/drawing/2014/main" val="1539128937"/>
                  </a:ext>
                </a:extLst>
              </a:tr>
              <a:tr h="165892">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az-Cyrl-AZ" sz="1400" b="1">
                          <a:latin typeface="Calibri" panose="020F0502020204030204" pitchFamily="34" charset="0"/>
                          <a:cs typeface="Calibri" panose="020F0502020204030204" pitchFamily="34" charset="0"/>
                        </a:rPr>
                        <a:t>Шүршүүрт хурдан орох. </a:t>
                      </a:r>
                      <a:endParaRPr lang="en-US" sz="1400" b="1" dirty="0"/>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Ус гоожих, дусахыг хатуу хориглох. </a:t>
                      </a: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2395052548"/>
                  </a:ext>
                </a:extLst>
              </a:tr>
              <a:tr h="164234">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Цоргыг ашигласны дараа үргэлж хаах. </a:t>
                      </a:r>
                      <a:endParaRPr lang="en-US" sz="1400" b="1" dirty="0">
                        <a:latin typeface="Calibri" panose="020F0502020204030204" pitchFamily="34" charset="0"/>
                        <a:cs typeface="Calibri" panose="020F0502020204030204" pitchFamily="34" charset="0"/>
                      </a:endParaRP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Усны хоолойг нээлттэй орхиж болохгүй. </a:t>
                      </a: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2364145952"/>
                  </a:ext>
                </a:extLst>
              </a:tr>
              <a:tr h="543404">
                <a:tc>
                  <a:txBody>
                    <a:bodyPr/>
                    <a:lstStyle/>
                    <a:p>
                      <a:pPr marL="174625" marR="0" indent="-1746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Шүдээ угаах болон аяга, таваг угааж байхдаа усаа хаа. </a:t>
                      </a:r>
                      <a:endParaRPr lang="en-US" sz="1400" b="1" dirty="0">
                        <a:latin typeface="Calibri" panose="020F0502020204030204" pitchFamily="34" charset="0"/>
                        <a:cs typeface="Calibri" panose="020F0502020204030204" pitchFamily="34" charset="0"/>
                      </a:endParaRPr>
                    </a:p>
                  </a:txBody>
                  <a:tcPr marL="83628" marR="83628" marT="41815" marB="41815">
                    <a:noFill/>
                  </a:tcPr>
                </a:tc>
                <a:tc rowSpan="2">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Шумуул үржих, үнэр гаргахаас сэргийлэхийн тулд усан сан, бохирын сав, бие засах газар, ус зайлуулах сувагт тос, түлш бүү асга. </a:t>
                      </a: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609695888"/>
                  </a:ext>
                </a:extLst>
              </a:tr>
              <a:tr h="743737">
                <a:tc>
                  <a:txBody>
                    <a:bodyPr/>
                    <a:lstStyle/>
                    <a:p>
                      <a:pPr marL="179388" indent="-179388">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Хувцасаа угаахаасаа угаалгын машин бүрэн ачааллах, угаалгын машины богино угаах горимыг ашиглах </a:t>
                      </a:r>
                      <a:endParaRPr lang="en-US" sz="1400" b="1" dirty="0">
                        <a:latin typeface="Calibri" panose="020F0502020204030204" pitchFamily="34" charset="0"/>
                        <a:cs typeface="Calibri" panose="020F0502020204030204" pitchFamily="34" charset="0"/>
                      </a:endParaRPr>
                    </a:p>
                  </a:txBody>
                  <a:tcPr marL="83628" marR="83628" marT="41815" marB="41815">
                    <a:noFill/>
                  </a:tcPr>
                </a:tc>
                <a:tc vMerge="1">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3025284483"/>
                  </a:ext>
                </a:extLst>
              </a:tr>
              <a:tr h="535595">
                <a:tc>
                  <a:txBody>
                    <a:bodyPr/>
                    <a:lstStyle/>
                    <a:p>
                      <a:pPr marL="179388" marR="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Хос даралттай жорлонтой бол аль болох бага урсгалтай угаах товчлуурыг ашиглах </a:t>
                      </a:r>
                      <a:endParaRPr lang="en-US" sz="1400" b="1" dirty="0">
                        <a:latin typeface="Calibri" panose="020F0502020204030204" pitchFamily="34" charset="0"/>
                        <a:cs typeface="Calibri" panose="020F0502020204030204" pitchFamily="34" charset="0"/>
                      </a:endParaRPr>
                    </a:p>
                  </a:txBody>
                  <a:tcPr marL="83628" marR="83628" marT="41815" marB="41815">
                    <a:noFill/>
                  </a:tcPr>
                </a:tc>
                <a:tc>
                  <a:txBody>
                    <a:bodyPr/>
                    <a:lstStyle/>
                    <a:p>
                      <a:pPr marL="179388" indent="-179388"/>
                      <a:endParaRPr lang="en-US" sz="1000" b="1" dirty="0">
                        <a:latin typeface="+mn-lt"/>
                      </a:endParaRPr>
                    </a:p>
                  </a:txBody>
                  <a:tcPr marL="83628" marR="83628" marT="41815" marB="41815">
                    <a:noFill/>
                  </a:tcPr>
                </a:tc>
                <a:extLst>
                  <a:ext uri="{0D108BD9-81ED-4DB2-BD59-A6C34878D82A}">
                    <a16:rowId xmlns:a16="http://schemas.microsoft.com/office/drawing/2014/main" val="3136201911"/>
                  </a:ext>
                </a:extLst>
              </a:tr>
              <a:tr h="535595">
                <a:tc>
                  <a:txBody>
                    <a:bodyPr/>
                    <a:lstStyle/>
                    <a:p>
                      <a:pPr marL="179388" marR="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dirty="0">
                          <a:latin typeface="Calibri" panose="020F0502020204030204" pitchFamily="34" charset="0"/>
                          <a:cs typeface="Calibri" panose="020F0502020204030204" pitchFamily="34" charset="0"/>
                        </a:rPr>
                        <a:t>Борооны ус цуглуулах эсвэл агааржуулагчаас урсах усыг ургамал услах зэрэгт дахин ашиглах. </a:t>
                      </a:r>
                      <a:endParaRPr lang="en-US" sz="1400" b="1" dirty="0">
                        <a:latin typeface="Calibri" panose="020F0502020204030204" pitchFamily="34" charset="0"/>
                        <a:cs typeface="Calibri" panose="020F0502020204030204" pitchFamily="34" charset="0"/>
                      </a:endParaRPr>
                    </a:p>
                  </a:txBody>
                  <a:tcPr marL="83628" marR="83628" marT="41815" marB="41815">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901578166"/>
                  </a:ext>
                </a:extLst>
              </a:tr>
              <a:tr h="451966">
                <a:tc>
                  <a:txBody>
                    <a:bodyPr/>
                    <a:lstStyle/>
                    <a:p>
                      <a:pPr marL="0" indent="0">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az-Cyrl-AZ" sz="1400" b="1">
                          <a:latin typeface="Calibri" panose="020F0502020204030204" pitchFamily="34" charset="0"/>
                          <a:cs typeface="Calibri" panose="020F0502020204030204" pitchFamily="34" charset="0"/>
                        </a:rPr>
                        <a:t>Жижиг гэлтгүй ус алдсаныг мэдэгдэх. </a:t>
                      </a:r>
                      <a:endParaRPr lang="en-US" sz="1400" b="1" dirty="0">
                        <a:latin typeface="Calibri" panose="020F0502020204030204" pitchFamily="34" charset="0"/>
                        <a:cs typeface="Calibri" panose="020F0502020204030204" pitchFamily="34" charset="0"/>
                      </a:endParaRPr>
                    </a:p>
                  </a:txBody>
                  <a:tcPr marL="62722" marR="62722" marT="0" marB="0">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238950554"/>
                  </a:ext>
                </a:extLst>
              </a:tr>
            </a:tbl>
          </a:graphicData>
        </a:graphic>
      </p:graphicFrame>
      <p:grpSp>
        <p:nvGrpSpPr>
          <p:cNvPr id="2" name="Group 1">
            <a:extLst>
              <a:ext uri="{FF2B5EF4-FFF2-40B4-BE49-F238E27FC236}">
                <a16:creationId xmlns:a16="http://schemas.microsoft.com/office/drawing/2014/main" id="{F4A0FDE3-99F8-4E9E-A02F-5099623D2A6E}"/>
              </a:ext>
            </a:extLst>
          </p:cNvPr>
          <p:cNvGrpSpPr/>
          <p:nvPr/>
        </p:nvGrpSpPr>
        <p:grpSpPr>
          <a:xfrm>
            <a:off x="688522" y="5820803"/>
            <a:ext cx="2905153" cy="1036463"/>
            <a:chOff x="666750" y="5826241"/>
            <a:chExt cx="2905153" cy="1036463"/>
          </a:xfrm>
        </p:grpSpPr>
        <p:pic>
          <p:nvPicPr>
            <p:cNvPr id="27" name="Picture 26">
              <a:extLst>
                <a:ext uri="{FF2B5EF4-FFF2-40B4-BE49-F238E27FC236}">
                  <a16:creationId xmlns:a16="http://schemas.microsoft.com/office/drawing/2014/main" id="{97A9A932-67A8-447F-B0FA-F82B5631FB4D}"/>
                </a:ext>
              </a:extLst>
            </p:cNvPr>
            <p:cNvPicPr>
              <a:picLocks noChangeAspect="1"/>
            </p:cNvPicPr>
            <p:nvPr/>
          </p:nvPicPr>
          <p:blipFill rotWithShape="1">
            <a:blip r:embed="rId3"/>
            <a:srcRect l="38940" t="34364" r="53006" b="50591"/>
            <a:stretch/>
          </p:blipFill>
          <p:spPr>
            <a:xfrm>
              <a:off x="666750" y="5830946"/>
              <a:ext cx="981931" cy="1031758"/>
            </a:xfrm>
            <a:prstGeom prst="rect">
              <a:avLst/>
            </a:prstGeom>
          </p:spPr>
        </p:pic>
        <p:pic>
          <p:nvPicPr>
            <p:cNvPr id="28" name="Picture 27">
              <a:extLst>
                <a:ext uri="{FF2B5EF4-FFF2-40B4-BE49-F238E27FC236}">
                  <a16:creationId xmlns:a16="http://schemas.microsoft.com/office/drawing/2014/main" id="{7CF2152A-90DF-478B-AF0C-E7508FAAEAF9}"/>
                </a:ext>
              </a:extLst>
            </p:cNvPr>
            <p:cNvPicPr>
              <a:picLocks noChangeAspect="1"/>
            </p:cNvPicPr>
            <p:nvPr/>
          </p:nvPicPr>
          <p:blipFill rotWithShape="1">
            <a:blip r:embed="rId3"/>
            <a:srcRect l="64344" t="34243" r="27770" b="50714"/>
            <a:stretch/>
          </p:blipFill>
          <p:spPr>
            <a:xfrm>
              <a:off x="1648681" y="5826241"/>
              <a:ext cx="961611" cy="1031759"/>
            </a:xfrm>
            <a:prstGeom prst="rect">
              <a:avLst/>
            </a:prstGeom>
          </p:spPr>
        </p:pic>
        <p:pic>
          <p:nvPicPr>
            <p:cNvPr id="29" name="Picture 28">
              <a:extLst>
                <a:ext uri="{FF2B5EF4-FFF2-40B4-BE49-F238E27FC236}">
                  <a16:creationId xmlns:a16="http://schemas.microsoft.com/office/drawing/2014/main" id="{FAEFC0DA-83B1-45B9-A323-B1F66F179AA8}"/>
                </a:ext>
              </a:extLst>
            </p:cNvPr>
            <p:cNvPicPr>
              <a:picLocks noChangeAspect="1"/>
            </p:cNvPicPr>
            <p:nvPr/>
          </p:nvPicPr>
          <p:blipFill rotWithShape="1">
            <a:blip r:embed="rId3"/>
            <a:srcRect l="64383" t="71807" r="27730" b="13183"/>
            <a:stretch/>
          </p:blipFill>
          <p:spPr>
            <a:xfrm>
              <a:off x="2610292" y="5833304"/>
              <a:ext cx="961611" cy="1029400"/>
            </a:xfrm>
            <a:prstGeom prst="rect">
              <a:avLst/>
            </a:prstGeom>
          </p:spPr>
        </p:pic>
      </p:grpSp>
      <p:sp>
        <p:nvSpPr>
          <p:cNvPr id="12" name="Slide Number Placeholder 4">
            <a:extLst>
              <a:ext uri="{FF2B5EF4-FFF2-40B4-BE49-F238E27FC236}">
                <a16:creationId xmlns:a16="http://schemas.microsoft.com/office/drawing/2014/main" id="{ADA1D339-4D08-8A45-800F-9311F8579DD2}"/>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9</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2049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10;&#10;Description automatically generated">
            <a:extLst>
              <a:ext uri="{FF2B5EF4-FFF2-40B4-BE49-F238E27FC236}">
                <a16:creationId xmlns:a16="http://schemas.microsoft.com/office/drawing/2014/main" id="{224B74BC-8126-C04C-A83B-37CEED9656F0}"/>
              </a:ext>
            </a:extLst>
          </p:cNvPr>
          <p:cNvPicPr>
            <a:picLocks noChangeAspect="1"/>
          </p:cNvPicPr>
          <p:nvPr/>
        </p:nvPicPr>
        <p:blipFill rotWithShape="1">
          <a:blip r:embed="rId2"/>
          <a:srcRect l="19713" r="11902" b="-1"/>
          <a:stretch/>
        </p:blipFill>
        <p:spPr>
          <a:xfrm>
            <a:off x="2522358" y="1500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B945CB-3896-F44B-8E24-0EC491A420BA}"/>
              </a:ext>
            </a:extLst>
          </p:cNvPr>
          <p:cNvSpPr>
            <a:spLocks noGrp="1"/>
          </p:cNvSpPr>
          <p:nvPr>
            <p:ph type="title"/>
          </p:nvPr>
        </p:nvSpPr>
        <p:spPr>
          <a:xfrm>
            <a:off x="712388" y="1642856"/>
            <a:ext cx="3973385" cy="3692028"/>
          </a:xfrm>
          <a:noFill/>
        </p:spPr>
        <p:txBody>
          <a:bodyPr vert="horz" lIns="91440" tIns="45720" rIns="91440" bIns="45720" rtlCol="0" anchor="b">
            <a:normAutofit fontScale="90000"/>
          </a:bodyPr>
          <a:lstStyle/>
          <a:p>
            <a:r>
              <a:rPr lang="en-US" b="1" dirty="0" err="1">
                <a:latin typeface="Segoe UI" panose="020B0502040204020203" pitchFamily="34" charset="0"/>
                <a:cs typeface="Segoe UI" panose="020B0502040204020203" pitchFamily="34" charset="0"/>
              </a:rPr>
              <a:t>Бохир</a:t>
            </a:r>
            <a:r>
              <a:rPr lang="en-US" b="1" dirty="0">
                <a:latin typeface="Segoe UI" panose="020B0502040204020203" pitchFamily="34" charset="0"/>
                <a:cs typeface="Segoe UI" panose="020B0502040204020203" pitchFamily="34" charset="0"/>
              </a:rPr>
              <a:t> </a:t>
            </a:r>
            <a:r>
              <a:rPr lang="en-US" b="1" dirty="0" err="1">
                <a:latin typeface="Segoe UI" panose="020B0502040204020203" pitchFamily="34" charset="0"/>
                <a:cs typeface="Segoe UI" panose="020B0502040204020203" pitchFamily="34" charset="0"/>
              </a:rPr>
              <a:t>усны</a:t>
            </a:r>
            <a:r>
              <a:rPr lang="en-US" b="1" dirty="0">
                <a:latin typeface="Segoe UI" panose="020B0502040204020203" pitchFamily="34" charset="0"/>
                <a:cs typeface="Segoe UI" panose="020B0502040204020203" pitchFamily="34" charset="0"/>
              </a:rPr>
              <a:t> </a:t>
            </a:r>
            <a:r>
              <a:rPr lang="en-US" b="1" dirty="0" err="1">
                <a:latin typeface="Segoe UI" panose="020B0502040204020203" pitchFamily="34" charset="0"/>
                <a:cs typeface="Segoe UI" panose="020B0502040204020203" pitchFamily="34" charset="0"/>
              </a:rPr>
              <a:t>менежментийн</a:t>
            </a:r>
            <a:r>
              <a:rPr lang="en-US" b="1" dirty="0">
                <a:latin typeface="Segoe UI" panose="020B0502040204020203" pitchFamily="34" charset="0"/>
                <a:cs typeface="Segoe UI" panose="020B0502040204020203" pitchFamily="34" charset="0"/>
              </a:rPr>
              <a:t> </a:t>
            </a:r>
            <a:r>
              <a:rPr lang="en-US" b="1" dirty="0" err="1">
                <a:latin typeface="Segoe UI" panose="020B0502040204020203" pitchFamily="34" charset="0"/>
                <a:cs typeface="Segoe UI" panose="020B0502040204020203" pitchFamily="34" charset="0"/>
              </a:rPr>
              <a:t>гол</a:t>
            </a:r>
            <a:r>
              <a:rPr lang="en-US" b="1" dirty="0">
                <a:latin typeface="Segoe UI" panose="020B0502040204020203" pitchFamily="34" charset="0"/>
                <a:cs typeface="Segoe UI" panose="020B0502040204020203" pitchFamily="34" charset="0"/>
              </a:rPr>
              <a:t> </a:t>
            </a:r>
            <a:r>
              <a:rPr lang="en-US" b="1" dirty="0" err="1">
                <a:latin typeface="Segoe UI" panose="020B0502040204020203" pitchFamily="34" charset="0"/>
                <a:cs typeface="Segoe UI" panose="020B0502040204020203" pitchFamily="34" charset="0"/>
              </a:rPr>
              <a:t>зарчмууд</a:t>
            </a:r>
            <a:r>
              <a:rPr lang="en-US" b="1" dirty="0">
                <a:latin typeface="Segoe UI" panose="020B0502040204020203" pitchFamily="34" charset="0"/>
                <a:cs typeface="Segoe UI" panose="020B0502040204020203" pitchFamily="34" charset="0"/>
              </a:rPr>
              <a:t> </a:t>
            </a:r>
            <a:endParaRPr lang="en-US" dirty="0">
              <a:latin typeface="Segoe UI" panose="020B0502040204020203" pitchFamily="34" charset="0"/>
              <a:cs typeface="Segoe UI" panose="020B0502040204020203" pitchFamily="34" charset="0"/>
            </a:endParaRPr>
          </a:p>
        </p:txBody>
      </p:sp>
      <p:sp>
        <p:nvSpPr>
          <p:cNvPr id="9" name="Slide Number Placeholder 4">
            <a:extLst>
              <a:ext uri="{FF2B5EF4-FFF2-40B4-BE49-F238E27FC236}">
                <a16:creationId xmlns:a16="http://schemas.microsoft.com/office/drawing/2014/main" id="{4F9D788B-09ED-1E4E-AA71-B9A9CCC61268}"/>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10</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03095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outdoor, water, sky, river&#10;&#10;Description automatically generated">
            <a:extLst>
              <a:ext uri="{FF2B5EF4-FFF2-40B4-BE49-F238E27FC236}">
                <a16:creationId xmlns:a16="http://schemas.microsoft.com/office/drawing/2014/main" id="{43855888-6AB4-F746-886E-C591A716DF4D}"/>
              </a:ext>
            </a:extLst>
          </p:cNvPr>
          <p:cNvPicPr>
            <a:picLocks noChangeAspect="1"/>
          </p:cNvPicPr>
          <p:nvPr/>
        </p:nvPicPr>
        <p:blipFill rotWithShape="1">
          <a:blip r:embed="rId2"/>
          <a:srcRect t="4108" b="11622"/>
          <a:stretch/>
        </p:blipFill>
        <p:spPr>
          <a:xfrm>
            <a:off x="-1" y="10"/>
            <a:ext cx="12192000" cy="6857990"/>
          </a:xfrm>
          <a:prstGeom prst="rect">
            <a:avLst/>
          </a:prstGeom>
        </p:spPr>
      </p:pic>
      <p:sp>
        <p:nvSpPr>
          <p:cNvPr id="4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90F288DA-99CD-C34E-8B3D-10EF913D5D70}"/>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err="1">
                <a:latin typeface="Segoe UI" panose="020B0502040204020203" pitchFamily="34" charset="0"/>
                <a:cs typeface="Segoe UI" panose="020B0502040204020203" pitchFamily="34" charset="0"/>
              </a:rPr>
              <a:t>Бохир</a:t>
            </a:r>
            <a:r>
              <a:rPr lang="en-US" sz="2800" dirty="0">
                <a:latin typeface="Segoe UI" panose="020B0502040204020203" pitchFamily="34" charset="0"/>
                <a:cs typeface="Segoe UI" panose="020B0502040204020203" pitchFamily="34" charset="0"/>
              </a:rPr>
              <a:t> </a:t>
            </a:r>
            <a:r>
              <a:rPr lang="en-US" sz="2800" dirty="0" err="1">
                <a:latin typeface="Segoe UI" panose="020B0502040204020203" pitchFamily="34" charset="0"/>
                <a:cs typeface="Segoe UI" panose="020B0502040204020203" pitchFamily="34" charset="0"/>
              </a:rPr>
              <a:t>усны</a:t>
            </a:r>
            <a:r>
              <a:rPr lang="en-US" sz="2800" dirty="0">
                <a:latin typeface="Segoe UI" panose="020B0502040204020203" pitchFamily="34" charset="0"/>
                <a:cs typeface="Segoe UI" panose="020B0502040204020203" pitchFamily="34" charset="0"/>
              </a:rPr>
              <a:t> </a:t>
            </a:r>
            <a:r>
              <a:rPr lang="en-US" sz="2800" dirty="0" err="1">
                <a:latin typeface="Segoe UI" panose="020B0502040204020203" pitchFamily="34" charset="0"/>
                <a:cs typeface="Segoe UI" panose="020B0502040204020203" pitchFamily="34" charset="0"/>
              </a:rPr>
              <a:t>менежментийн</a:t>
            </a:r>
            <a:r>
              <a:rPr lang="en-US" sz="2800" dirty="0">
                <a:latin typeface="Segoe UI" panose="020B0502040204020203" pitchFamily="34" charset="0"/>
                <a:cs typeface="Segoe UI" panose="020B0502040204020203" pitchFamily="34" charset="0"/>
              </a:rPr>
              <a:t> гол </a:t>
            </a:r>
            <a:r>
              <a:rPr lang="en-US" sz="2800" dirty="0" err="1">
                <a:latin typeface="Segoe UI" panose="020B0502040204020203" pitchFamily="34" charset="0"/>
                <a:cs typeface="Segoe UI" panose="020B0502040204020203" pitchFamily="34" charset="0"/>
              </a:rPr>
              <a:t>зарчмууд</a:t>
            </a:r>
            <a:r>
              <a:rPr lang="en-US" sz="2800" dirty="0">
                <a:latin typeface="Segoe UI" panose="020B0502040204020203" pitchFamily="34" charset="0"/>
                <a:cs typeface="Segoe UI" panose="020B0502040204020203" pitchFamily="34" charset="0"/>
              </a:rPr>
              <a:t> </a:t>
            </a:r>
          </a:p>
        </p:txBody>
      </p:sp>
      <p:cxnSp>
        <p:nvCxnSpPr>
          <p:cNvPr id="45" name="Straight Connector 4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43D61813-F540-694E-B400-05583C3D9A5D}"/>
              </a:ext>
            </a:extLst>
          </p:cNvPr>
          <p:cNvSpPr txBox="1">
            <a:spLocks/>
          </p:cNvSpPr>
          <p:nvPr/>
        </p:nvSpPr>
        <p:spPr>
          <a:xfrm>
            <a:off x="525516" y="3665543"/>
            <a:ext cx="4593021" cy="261983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err="1">
                <a:latin typeface="Segoe UI" panose="020B0502040204020203" pitchFamily="34" charset="0"/>
                <a:cs typeface="Segoe UI" panose="020B0502040204020203" pitchFamily="34" charset="0"/>
              </a:rPr>
              <a:t>Өдөр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бүр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хэрэглэж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буй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усны</a:t>
            </a:r>
            <a:r>
              <a:rPr lang="en-US" sz="1600" b="1" dirty="0">
                <a:latin typeface="Segoe UI" panose="020B0502040204020203" pitchFamily="34" charset="0"/>
                <a:cs typeface="Segoe UI" panose="020B0502040204020203" pitchFamily="34" charset="0"/>
              </a:rPr>
              <a:t> 80% </a:t>
            </a:r>
            <a:r>
              <a:rPr lang="en-US" sz="1600" b="1" dirty="0" err="1">
                <a:latin typeface="Segoe UI" panose="020B0502040204020203" pitchFamily="34" charset="0"/>
                <a:cs typeface="Segoe UI" panose="020B0502040204020203" pitchFamily="34" charset="0"/>
              </a:rPr>
              <a:t>орчим</a:t>
            </a:r>
            <a:r>
              <a:rPr lang="en-US" sz="1600" b="1" dirty="0">
                <a:latin typeface="Segoe UI" panose="020B0502040204020203" pitchFamily="34" charset="0"/>
                <a:cs typeface="Segoe UI" panose="020B0502040204020203" pitchFamily="34" charset="0"/>
              </a:rPr>
              <a:t> нь </a:t>
            </a:r>
            <a:r>
              <a:rPr lang="en-US" sz="1600" b="1" dirty="0" err="1">
                <a:latin typeface="Segoe UI" panose="020B0502040204020203" pitchFamily="34" charset="0"/>
                <a:cs typeface="Segoe UI" panose="020B0502040204020203" pitchFamily="34" charset="0"/>
              </a:rPr>
              <a:t>эцэстээ</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хаягдал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болж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хувирдаг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гэдгийг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санах</a:t>
            </a:r>
            <a:r>
              <a:rPr lang="en-US" sz="1600" b="1" dirty="0">
                <a:latin typeface="Segoe UI" panose="020B0502040204020203" pitchFamily="34" charset="0"/>
                <a:cs typeface="Segoe UI" panose="020B0502040204020203" pitchFamily="34" charset="0"/>
              </a:rPr>
              <a:t> </a:t>
            </a:r>
          </a:p>
          <a:p>
            <a:pPr>
              <a:buSzPct val="85000"/>
            </a:pPr>
            <a:r>
              <a:rPr lang="en-US" sz="1600" b="1" dirty="0">
                <a:latin typeface="Segoe UI" panose="020B0502040204020203" pitchFamily="34" charset="0"/>
                <a:cs typeface="Segoe UI" panose="020B0502040204020203" pitchFamily="34" charset="0"/>
              </a:rPr>
              <a:t>НҮБ-ын энхийг </a:t>
            </a:r>
            <a:r>
              <a:rPr lang="en-US" sz="1600" b="1" dirty="0" err="1">
                <a:latin typeface="Segoe UI" panose="020B0502040204020203" pitchFamily="34" charset="0"/>
                <a:cs typeface="Segoe UI" panose="020B0502040204020203" pitchFamily="34" charset="0"/>
              </a:rPr>
              <a:t>сахиулагчид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бие</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засах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шүршүүрт</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орох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хувийн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ариун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цэврийг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сахих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хоол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хүнс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бэлтгэх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угаалгын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газар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хувцас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угаах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машин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угаах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зэргээр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бохир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үүсгэдэг</a:t>
            </a:r>
            <a:r>
              <a:rPr lang="en-US" sz="1600" b="1" dirty="0">
                <a:latin typeface="Segoe UI" panose="020B0502040204020203" pitchFamily="34" charset="0"/>
                <a:cs typeface="Segoe UI" panose="020B0502040204020203" pitchFamily="34" charset="0"/>
              </a:rPr>
              <a:t> </a:t>
            </a:r>
          </a:p>
          <a:p>
            <a:pPr>
              <a:buSzPct val="85000"/>
            </a:pPr>
            <a:r>
              <a:rPr lang="en-US" sz="1600" b="1" dirty="0" err="1">
                <a:latin typeface="Segoe UI" panose="020B0502040204020203" pitchFamily="34" charset="0"/>
                <a:cs typeface="Segoe UI" panose="020B0502040204020203" pitchFamily="34" charset="0"/>
              </a:rPr>
              <a:t>Бохир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усны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цэвэршүүлэх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ариун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цэврийн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байгууламжийг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зохих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ёсоор</a:t>
            </a:r>
            <a:r>
              <a:rPr lang="en-US" sz="1600" b="1" dirty="0">
                <a:latin typeface="Segoe UI" panose="020B0502040204020203" pitchFamily="34" charset="0"/>
                <a:cs typeface="Segoe UI" panose="020B0502040204020203" pitchFamily="34" charset="0"/>
              </a:rPr>
              <a:t> ашиглах, </a:t>
            </a:r>
            <a:r>
              <a:rPr lang="en-US" sz="1600" b="1" dirty="0" err="1">
                <a:latin typeface="Segoe UI" panose="020B0502040204020203" pitchFamily="34" charset="0"/>
                <a:cs typeface="Segoe UI" panose="020B0502040204020203" pitchFamily="34" charset="0"/>
              </a:rPr>
              <a:t>хүрээлэн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буй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орчинд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үзүүлэх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нөлөөллөөс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зайлсхийхийн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тулд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анхаарал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тавьж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сайтар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ариутгаж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ёстой</a:t>
            </a:r>
            <a:r>
              <a:rPr lang="en-US" sz="1600" b="1" dirty="0">
                <a:latin typeface="Segoe UI" panose="020B0502040204020203" pitchFamily="34" charset="0"/>
                <a:cs typeface="Segoe UI" panose="020B0502040204020203" pitchFamily="34" charset="0"/>
              </a:rPr>
              <a:t>. </a:t>
            </a:r>
          </a:p>
        </p:txBody>
      </p:sp>
      <p:sp>
        <p:nvSpPr>
          <p:cNvPr id="3" name="TextBox 2">
            <a:extLst>
              <a:ext uri="{FF2B5EF4-FFF2-40B4-BE49-F238E27FC236}">
                <a16:creationId xmlns:a16="http://schemas.microsoft.com/office/drawing/2014/main" id="{61A1CB08-936B-8248-9555-3F2317552B65}"/>
              </a:ext>
            </a:extLst>
          </p:cNvPr>
          <p:cNvSpPr txBox="1"/>
          <p:nvPr/>
        </p:nvSpPr>
        <p:spPr>
          <a:xfrm>
            <a:off x="-357187" y="3857625"/>
            <a:ext cx="184731" cy="352084"/>
          </a:xfrm>
          <a:prstGeom prst="rect">
            <a:avLst/>
          </a:prstGeom>
          <a:noFill/>
        </p:spPr>
        <p:txBody>
          <a:bodyPr wrap="none" rtlCol="0">
            <a:spAutoFit/>
          </a:bodyPr>
          <a:lstStyle/>
          <a:p>
            <a:endParaRPr lang="en-US" sz="1688" dirty="0"/>
          </a:p>
        </p:txBody>
      </p:sp>
      <p:pic>
        <p:nvPicPr>
          <p:cNvPr id="9" name="Picture 8" descr="Logo&#10;&#10;Description automatically generated">
            <a:extLst>
              <a:ext uri="{FF2B5EF4-FFF2-40B4-BE49-F238E27FC236}">
                <a16:creationId xmlns:a16="http://schemas.microsoft.com/office/drawing/2014/main" id="{53656609-4D40-3E49-8A54-E048FF863C9F}"/>
              </a:ext>
            </a:extLst>
          </p:cNvPr>
          <p:cNvPicPr>
            <a:picLocks noChangeAspect="1"/>
          </p:cNvPicPr>
          <p:nvPr/>
        </p:nvPicPr>
        <p:blipFill>
          <a:blip r:embed="rId3"/>
          <a:stretch>
            <a:fillRect/>
          </a:stretch>
        </p:blipFill>
        <p:spPr>
          <a:xfrm>
            <a:off x="283505" y="229294"/>
            <a:ext cx="727148" cy="594164"/>
          </a:xfrm>
          <a:prstGeom prst="rect">
            <a:avLst/>
          </a:prstGeom>
        </p:spPr>
      </p:pic>
      <p:sp>
        <p:nvSpPr>
          <p:cNvPr id="10" name="Slide Number Placeholder 4">
            <a:extLst>
              <a:ext uri="{FF2B5EF4-FFF2-40B4-BE49-F238E27FC236}">
                <a16:creationId xmlns:a16="http://schemas.microsoft.com/office/drawing/2014/main" id="{AE9D744B-E370-B64C-AF60-349613B1126C}"/>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11</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8039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6">
            <a:extLst>
              <a:ext uri="{FF2B5EF4-FFF2-40B4-BE49-F238E27FC236}">
                <a16:creationId xmlns:a16="http://schemas.microsoft.com/office/drawing/2014/main" id="{42165A48-2D45-C247-8061-5E913D2D946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az-Cyrl-AZ" sz="3200" b="1" dirty="0">
                <a:solidFill>
                  <a:srgbClr val="FFFFFF"/>
                </a:solidFill>
                <a:latin typeface="Segoe UI" panose="020B0502040204020203" pitchFamily="34" charset="0"/>
                <a:cs typeface="Segoe UI" panose="020B0502040204020203" pitchFamily="34" charset="0"/>
              </a:rPr>
              <a:t>Бохир усны менежментийн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sp>
        <p:nvSpPr>
          <p:cNvPr id="9" name="Title 6">
            <a:extLst>
              <a:ext uri="{FF2B5EF4-FFF2-40B4-BE49-F238E27FC236}">
                <a16:creationId xmlns:a16="http://schemas.microsoft.com/office/drawing/2014/main" id="{83935DB1-193F-1A40-8128-5F4CBADB57D3}"/>
              </a:ext>
            </a:extLst>
          </p:cNvPr>
          <p:cNvSpPr txBox="1">
            <a:spLocks/>
          </p:cNvSpPr>
          <p:nvPr/>
        </p:nvSpPr>
        <p:spPr>
          <a:xfrm>
            <a:off x="2108594" y="723898"/>
            <a:ext cx="7974812" cy="692431"/>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endParaRPr lang="en-US" sz="2800" b="0" dirty="0">
              <a:latin typeface="Arial Nova" panose="020B0504020202020204" pitchFamily="34" charset="0"/>
            </a:endParaRPr>
          </a:p>
        </p:txBody>
      </p:sp>
      <p:graphicFrame>
        <p:nvGraphicFramePr>
          <p:cNvPr id="11" name="Table 10">
            <a:extLst>
              <a:ext uri="{FF2B5EF4-FFF2-40B4-BE49-F238E27FC236}">
                <a16:creationId xmlns:a16="http://schemas.microsoft.com/office/drawing/2014/main" id="{C3DC5A4D-98AE-9C4B-8482-5471A14B8336}"/>
              </a:ext>
            </a:extLst>
          </p:cNvPr>
          <p:cNvGraphicFramePr>
            <a:graphicFrameLocks/>
          </p:cNvGraphicFramePr>
          <p:nvPr>
            <p:extLst>
              <p:ext uri="{D42A27DB-BD31-4B8C-83A1-F6EECF244321}">
                <p14:modId xmlns:p14="http://schemas.microsoft.com/office/powerpoint/2010/main" val="4079105725"/>
              </p:ext>
            </p:extLst>
          </p:nvPr>
        </p:nvGraphicFramePr>
        <p:xfrm>
          <a:off x="4207933" y="921658"/>
          <a:ext cx="7347538" cy="4291577"/>
        </p:xfrm>
        <a:graphic>
          <a:graphicData uri="http://schemas.openxmlformats.org/drawingml/2006/table">
            <a:tbl>
              <a:tblPr firstRow="1" bandRow="1">
                <a:tableStyleId>{5C22544A-7EE6-4342-B048-85BDC9FD1C3A}</a:tableStyleId>
              </a:tblPr>
              <a:tblGrid>
                <a:gridCol w="3672988">
                  <a:extLst>
                    <a:ext uri="{9D8B030D-6E8A-4147-A177-3AD203B41FA5}">
                      <a16:colId xmlns:a16="http://schemas.microsoft.com/office/drawing/2014/main" val="3962060694"/>
                    </a:ext>
                  </a:extLst>
                </a:gridCol>
                <a:gridCol w="3674550">
                  <a:extLst>
                    <a:ext uri="{9D8B030D-6E8A-4147-A177-3AD203B41FA5}">
                      <a16:colId xmlns:a16="http://schemas.microsoft.com/office/drawing/2014/main" val="2966013420"/>
                    </a:ext>
                  </a:extLst>
                </a:gridCol>
              </a:tblGrid>
              <a:tr h="389964">
                <a:tc>
                  <a:txBody>
                    <a:bodyPr/>
                    <a:lstStyle/>
                    <a:p>
                      <a:r>
                        <a:rPr lang="mn-MN" sz="1800" b="1" kern="1200">
                          <a:solidFill>
                            <a:schemeClr val="lt1"/>
                          </a:solidFill>
                          <a:effectLst/>
                          <a:latin typeface="+mn-lt"/>
                          <a:ea typeface="+mn-ea"/>
                          <a:cs typeface="+mn-cs"/>
                        </a:rPr>
                        <a:t>Болно</a:t>
                      </a:r>
                      <a:r>
                        <a:rPr lang="en-US" dirty="0">
                          <a:effectLst/>
                        </a:rPr>
                        <a:t> </a:t>
                      </a:r>
                      <a:endParaRPr lang="en-US" sz="1800" b="1" dirty="0"/>
                    </a:p>
                  </a:txBody>
                  <a:tcPr marL="84286" marR="84286" marT="42143" marB="42143"/>
                </a:tc>
                <a:tc>
                  <a:txBody>
                    <a:bodyPr/>
                    <a:lstStyle/>
                    <a:p>
                      <a:r>
                        <a:rPr lang="mn-MN" sz="1800" b="1" kern="1200">
                          <a:solidFill>
                            <a:schemeClr val="lt1"/>
                          </a:solidFill>
                          <a:effectLst/>
                          <a:latin typeface="+mn-lt"/>
                          <a:ea typeface="+mn-ea"/>
                          <a:cs typeface="+mn-cs"/>
                        </a:rPr>
                        <a:t>Болохгүй</a:t>
                      </a:r>
                      <a:r>
                        <a:rPr lang="en-US" dirty="0">
                          <a:effectLst/>
                        </a:rPr>
                        <a:t> </a:t>
                      </a:r>
                      <a:endParaRPr lang="en-US" sz="1800" b="1" dirty="0"/>
                    </a:p>
                  </a:txBody>
                  <a:tcPr marL="84286" marR="84286" marT="42143" marB="42143"/>
                </a:tc>
                <a:extLst>
                  <a:ext uri="{0D108BD9-81ED-4DB2-BD59-A6C34878D82A}">
                    <a16:rowId xmlns:a16="http://schemas.microsoft.com/office/drawing/2014/main" val="1539128937"/>
                  </a:ext>
                </a:extLst>
              </a:tr>
              <a:tr h="1213863">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Боломжтой бол цэцэрлэгжүүлэлт хийх, машин угаах, тоосжилтыг арилгах, жорлон угаах, зэрэгт дахин боловсруулсан ус эсвэл борооны усыг ашигла. </a:t>
                      </a:r>
                      <a:endParaRPr lang="en-US" sz="1400" b="1" dirty="0">
                        <a:solidFill>
                          <a:schemeClr val="tx1"/>
                        </a:solidFill>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Химийн бүтээгдэхүүн, хуванцар, хүнсний хог, хаягдал, ахуйн хог хаягдлыг жорлон, угаалтуур руу бүү хий. Учир нь энэ нь дамжуулах хоолойн сүлжээг бөглөрөх эсвэл урсгалын доод хэсэгт байрлах бохир ус цэвэрлэх байгууламжийн эвдрэлийг үүсгэж болзошгүй.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95052548"/>
                  </a:ext>
                </a:extLst>
              </a:tr>
              <a:tr h="1240972">
                <a:tc>
                  <a:txBody>
                    <a:bodyPr/>
                    <a:lstStyle/>
                    <a:p>
                      <a:pPr marL="177800" marR="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Ариун цэврийн байгууламжийн эрүүл ахуй, засвар үйлчилгээ /жишээ нь: ариун цэврийн байгууламжийг зохих ёсоор цэвэрлэх, засвар үйлчилгээ, хийх, нүхний байнгын үзлэг, ус зайлуулах суваг цэвэрлэх гэх мэт/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Дахин боловсруулсан усыг уух, хоол хүнс бэлтгэх, усанд ороход ашиглаж болохгүй.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64145952"/>
                  </a:ext>
                </a:extLst>
              </a:tr>
              <a:tr h="959361">
                <a:tc>
                  <a:txBody>
                    <a:bodyPr/>
                    <a:lstStyle/>
                    <a:p>
                      <a:pPr marL="177800" indent="-177800">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Бохир ус асгарсан, халисан тохиолдолд тухайн хэсгийн ус, ариун цэврийн байгууламжийн ажилтнуудад нэн даруй мэдэгдэх.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Шумуул үржих, үнэр үүсэхээс, сэргийлэхийн тулд ус, бохирын сав, ус  зайлуулах суваг руу тос, түлш бүү асга.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609695888"/>
                  </a:ext>
                </a:extLst>
              </a:tr>
            </a:tbl>
          </a:graphicData>
        </a:graphic>
      </p:graphicFrame>
      <p:grpSp>
        <p:nvGrpSpPr>
          <p:cNvPr id="2" name="Group 1">
            <a:extLst>
              <a:ext uri="{FF2B5EF4-FFF2-40B4-BE49-F238E27FC236}">
                <a16:creationId xmlns:a16="http://schemas.microsoft.com/office/drawing/2014/main" id="{58A0FA4F-020A-44BA-8546-74F3209C4E29}"/>
              </a:ext>
            </a:extLst>
          </p:cNvPr>
          <p:cNvGrpSpPr/>
          <p:nvPr/>
        </p:nvGrpSpPr>
        <p:grpSpPr>
          <a:xfrm>
            <a:off x="769448" y="5833334"/>
            <a:ext cx="2977685" cy="1031759"/>
            <a:chOff x="1295400" y="261205"/>
            <a:chExt cx="2977685" cy="1031759"/>
          </a:xfrm>
        </p:grpSpPr>
        <p:pic>
          <p:nvPicPr>
            <p:cNvPr id="14" name="Picture 13">
              <a:extLst>
                <a:ext uri="{FF2B5EF4-FFF2-40B4-BE49-F238E27FC236}">
                  <a16:creationId xmlns:a16="http://schemas.microsoft.com/office/drawing/2014/main" id="{514AA9AE-FE72-41CF-8789-220A1DCE1770}"/>
                </a:ext>
              </a:extLst>
            </p:cNvPr>
            <p:cNvPicPr>
              <a:picLocks noChangeAspect="1"/>
            </p:cNvPicPr>
            <p:nvPr/>
          </p:nvPicPr>
          <p:blipFill rotWithShape="1">
            <a:blip r:embed="rId3"/>
            <a:srcRect l="64344" t="34243" r="27770" b="50714"/>
            <a:stretch/>
          </p:blipFill>
          <p:spPr>
            <a:xfrm>
              <a:off x="1295400" y="261205"/>
              <a:ext cx="961611" cy="1031759"/>
            </a:xfrm>
            <a:prstGeom prst="rect">
              <a:avLst/>
            </a:prstGeom>
          </p:spPr>
        </p:pic>
        <p:pic>
          <p:nvPicPr>
            <p:cNvPr id="15" name="Picture 14">
              <a:extLst>
                <a:ext uri="{FF2B5EF4-FFF2-40B4-BE49-F238E27FC236}">
                  <a16:creationId xmlns:a16="http://schemas.microsoft.com/office/drawing/2014/main" id="{B4F592D3-5C91-4939-897F-FF4E81EC6394}"/>
                </a:ext>
              </a:extLst>
            </p:cNvPr>
            <p:cNvPicPr>
              <a:picLocks noChangeAspect="1"/>
            </p:cNvPicPr>
            <p:nvPr/>
          </p:nvPicPr>
          <p:blipFill rotWithShape="1">
            <a:blip r:embed="rId3"/>
            <a:srcRect l="38762" t="53352" r="52757" b="31603"/>
            <a:stretch/>
          </p:blipFill>
          <p:spPr>
            <a:xfrm>
              <a:off x="2257011" y="261205"/>
              <a:ext cx="1034143" cy="1031759"/>
            </a:xfrm>
            <a:prstGeom prst="rect">
              <a:avLst/>
            </a:prstGeom>
          </p:spPr>
        </p:pic>
        <p:pic>
          <p:nvPicPr>
            <p:cNvPr id="16" name="Picture 15">
              <a:extLst>
                <a:ext uri="{FF2B5EF4-FFF2-40B4-BE49-F238E27FC236}">
                  <a16:creationId xmlns:a16="http://schemas.microsoft.com/office/drawing/2014/main" id="{CDF18D2D-3628-409D-9703-37B702D9AD88}"/>
                </a:ext>
              </a:extLst>
            </p:cNvPr>
            <p:cNvPicPr>
              <a:picLocks noChangeAspect="1"/>
            </p:cNvPicPr>
            <p:nvPr/>
          </p:nvPicPr>
          <p:blipFill rotWithShape="1">
            <a:blip r:embed="rId3"/>
            <a:srcRect l="64229" t="53163" r="27717" b="31792"/>
            <a:stretch/>
          </p:blipFill>
          <p:spPr>
            <a:xfrm>
              <a:off x="3291154" y="261206"/>
              <a:ext cx="981931" cy="1031758"/>
            </a:xfrm>
            <a:prstGeom prst="rect">
              <a:avLst/>
            </a:prstGeom>
          </p:spPr>
        </p:pic>
      </p:grpSp>
      <p:sp>
        <p:nvSpPr>
          <p:cNvPr id="12" name="Slide Number Placeholder 4">
            <a:extLst>
              <a:ext uri="{FF2B5EF4-FFF2-40B4-BE49-F238E27FC236}">
                <a16:creationId xmlns:a16="http://schemas.microsoft.com/office/drawing/2014/main" id="{10DB70B6-AF03-FB4D-AF34-55B472ED939A}"/>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12</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6382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One glowing fluorescent bulb amonst unlit incandescent bulbs">
            <a:extLst>
              <a:ext uri="{FF2B5EF4-FFF2-40B4-BE49-F238E27FC236}">
                <a16:creationId xmlns:a16="http://schemas.microsoft.com/office/drawing/2014/main" id="{2A178CA3-97F5-4936-A94D-7A35797B09FE}"/>
              </a:ext>
            </a:extLst>
          </p:cNvPr>
          <p:cNvPicPr>
            <a:picLocks noChangeAspect="1"/>
          </p:cNvPicPr>
          <p:nvPr/>
        </p:nvPicPr>
        <p:blipFill rotWithShape="1">
          <a:blip r:embed="rId2"/>
          <a:srcRect t="601" b="4834"/>
          <a:stretch/>
        </p:blipFill>
        <p:spPr>
          <a:xfrm>
            <a:off x="263826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FA4704A-A0B1-420C-93B6-D57416E74515}"/>
              </a:ext>
            </a:extLst>
          </p:cNvPr>
          <p:cNvSpPr>
            <a:spLocks noGrp="1"/>
          </p:cNvSpPr>
          <p:nvPr>
            <p:ph type="title"/>
          </p:nvPr>
        </p:nvSpPr>
        <p:spPr>
          <a:xfrm>
            <a:off x="595767" y="1837195"/>
            <a:ext cx="4946296" cy="3183610"/>
          </a:xfrm>
          <a:noFill/>
        </p:spPr>
        <p:txBody>
          <a:bodyPr vert="horz" lIns="91440" tIns="45720" rIns="91440" bIns="45720" rtlCol="0" anchor="b">
            <a:normAutofit fontScale="90000"/>
          </a:bodyPr>
          <a:lstStyle/>
          <a:p>
            <a:r>
              <a:rPr lang="az-Cyrl-AZ" b="1" dirty="0">
                <a:latin typeface="Segoe UI" panose="020B0502040204020203" pitchFamily="34" charset="0"/>
                <a:cs typeface="Segoe UI" panose="020B0502040204020203" pitchFamily="34" charset="0"/>
              </a:rPr>
              <a:t>Эрчим хүчний хэмнэлтийн гол зарчмууд </a:t>
            </a:r>
            <a:endParaRPr lang="en-US" b="1" dirty="0">
              <a:latin typeface="Segoe UI" panose="020B0502040204020203" pitchFamily="34" charset="0"/>
              <a:cs typeface="Segoe UI" panose="020B0502040204020203" pitchFamily="34" charset="0"/>
            </a:endParaRPr>
          </a:p>
        </p:txBody>
      </p:sp>
      <p:pic>
        <p:nvPicPr>
          <p:cNvPr id="10" name="Picture 9" descr="Logo&#10;&#10;Description automatically generated">
            <a:extLst>
              <a:ext uri="{FF2B5EF4-FFF2-40B4-BE49-F238E27FC236}">
                <a16:creationId xmlns:a16="http://schemas.microsoft.com/office/drawing/2014/main" id="{30893008-7BB0-DB4D-972D-FF13925F647E}"/>
              </a:ext>
            </a:extLst>
          </p:cNvPr>
          <p:cNvPicPr>
            <a:picLocks noChangeAspect="1"/>
          </p:cNvPicPr>
          <p:nvPr/>
        </p:nvPicPr>
        <p:blipFill>
          <a:blip r:embed="rId3"/>
          <a:stretch>
            <a:fillRect/>
          </a:stretch>
        </p:blipFill>
        <p:spPr>
          <a:xfrm>
            <a:off x="283505" y="229294"/>
            <a:ext cx="727148" cy="594164"/>
          </a:xfrm>
          <a:prstGeom prst="rect">
            <a:avLst/>
          </a:prstGeom>
        </p:spPr>
      </p:pic>
      <p:sp>
        <p:nvSpPr>
          <p:cNvPr id="11" name="Slide Number Placeholder 4">
            <a:extLst>
              <a:ext uri="{FF2B5EF4-FFF2-40B4-BE49-F238E27FC236}">
                <a16:creationId xmlns:a16="http://schemas.microsoft.com/office/drawing/2014/main" id="{2035537B-26D5-0549-B205-E251A94B5883}"/>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13</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3910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sky, outdoor, roof&#10;&#10;Description automatically generated">
            <a:extLst>
              <a:ext uri="{FF2B5EF4-FFF2-40B4-BE49-F238E27FC236}">
                <a16:creationId xmlns:a16="http://schemas.microsoft.com/office/drawing/2014/main" id="{647004BD-228F-4CD0-84F0-AE80C9039BA9}"/>
              </a:ext>
            </a:extLst>
          </p:cNvPr>
          <p:cNvPicPr>
            <a:picLocks noGrp="1" noChangeAspect="1"/>
          </p:cNvPicPr>
          <p:nvPr>
            <p:ph idx="1"/>
          </p:nvPr>
        </p:nvPicPr>
        <p:blipFill rotWithShape="1">
          <a:blip r:embed="rId2"/>
          <a:srcRect t="15730"/>
          <a:stretch/>
        </p:blipFill>
        <p:spPr>
          <a:xfrm>
            <a:off x="-1" y="1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2" name="Title 1">
            <a:extLst>
              <a:ext uri="{FF2B5EF4-FFF2-40B4-BE49-F238E27FC236}">
                <a16:creationId xmlns:a16="http://schemas.microsoft.com/office/drawing/2014/main" id="{5769D9AE-5FDA-4722-A270-AFCFE25384BB}"/>
              </a:ext>
            </a:extLst>
          </p:cNvPr>
          <p:cNvSpPr>
            <a:spLocks noGrp="1"/>
          </p:cNvSpPr>
          <p:nvPr>
            <p:ph type="title"/>
          </p:nvPr>
        </p:nvSpPr>
        <p:spPr>
          <a:xfrm>
            <a:off x="111512" y="1913950"/>
            <a:ext cx="5486400" cy="1342754"/>
          </a:xfrm>
        </p:spPr>
        <p:txBody>
          <a:bodyPr vert="horz" lIns="91440" tIns="45720" rIns="91440" bIns="45720" rtlCol="0" anchor="ctr">
            <a:normAutofit/>
          </a:bodyPr>
          <a:lstStyle/>
          <a:p>
            <a:pPr algn="ctr"/>
            <a:r>
              <a:rPr lang="az-Cyrl-AZ" sz="2800" b="1" dirty="0">
                <a:latin typeface="Segoe UI" panose="020B0502040204020203" pitchFamily="34" charset="0"/>
                <a:cs typeface="Segoe UI" panose="020B0502040204020203" pitchFamily="34" charset="0"/>
              </a:rPr>
              <a:t>Эрчим хүчний хэмнэлтийн гол зарчмууд </a:t>
            </a:r>
            <a:endParaRPr lang="en-US" sz="2800" b="1" dirty="0">
              <a:latin typeface="Segoe UI" panose="020B0502040204020203" pitchFamily="34" charset="0"/>
              <a:cs typeface="Segoe UI" panose="020B0502040204020203" pitchFamily="34" charset="0"/>
            </a:endParaRPr>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BA9B683-4169-4E11-9714-ADDFFD8B3840}"/>
              </a:ext>
            </a:extLst>
          </p:cNvPr>
          <p:cNvSpPr txBox="1">
            <a:spLocks/>
          </p:cNvSpPr>
          <p:nvPr/>
        </p:nvSpPr>
        <p:spPr>
          <a:xfrm>
            <a:off x="551274" y="3093988"/>
            <a:ext cx="4593021" cy="345661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az-Cyrl-AZ" sz="1600" b="1" dirty="0">
                <a:latin typeface="Segoe UI" panose="020B0502040204020203" pitchFamily="34" charset="0"/>
                <a:cs typeface="Segoe UI" panose="020B0502040204020203" pitchFamily="34" charset="0"/>
              </a:rPr>
              <a:t>Ажиллагааны болон нэгжийн эрчим хүчний ихэнх хэсгийг дизель генератороор хангадаг. Генератор ашиглан эрчим хүч үйлдвэрлэх явцад хүлэмжийн хий ялгардаг. </a:t>
            </a:r>
            <a:endParaRPr lang="en-US" sz="1600" b="1" dirty="0">
              <a:latin typeface="Segoe UI" panose="020B0502040204020203" pitchFamily="34" charset="0"/>
              <a:cs typeface="Segoe UI" panose="020B0502040204020203" pitchFamily="34" charset="0"/>
            </a:endParaRPr>
          </a:p>
          <a:p>
            <a:pPr>
              <a:buSzPct val="85000"/>
            </a:pPr>
            <a:r>
              <a:rPr lang="az-Cyrl-AZ" sz="1600" b="1" dirty="0">
                <a:latin typeface="Segoe UI" panose="020B0502040204020203" pitchFamily="34" charset="0"/>
                <a:cs typeface="Segoe UI" panose="020B0502040204020203" pitchFamily="34" charset="0"/>
              </a:rPr>
              <a:t>Ажиллагааны цаг уурын ул мөрийг багасгахын тулд эрчим хүч хэмнэх арга хэмжээ авах, генераторуудыг сэргээгдэх эрчим хүчний шийдлээр орлуулах замаар эрчим хүчний хэрэглээг багасгах ёстой. </a:t>
            </a:r>
            <a:endParaRPr lang="en-US" sz="1600" b="1" dirty="0"/>
          </a:p>
        </p:txBody>
      </p:sp>
      <p:pic>
        <p:nvPicPr>
          <p:cNvPr id="7" name="Picture 6" descr="Logo&#10;&#10;Description automatically generated">
            <a:extLst>
              <a:ext uri="{FF2B5EF4-FFF2-40B4-BE49-F238E27FC236}">
                <a16:creationId xmlns:a16="http://schemas.microsoft.com/office/drawing/2014/main" id="{418FC677-6049-AE4A-BC1D-FC2F4E9298BB}"/>
              </a:ext>
            </a:extLst>
          </p:cNvPr>
          <p:cNvPicPr>
            <a:picLocks noChangeAspect="1"/>
          </p:cNvPicPr>
          <p:nvPr/>
        </p:nvPicPr>
        <p:blipFill>
          <a:blip r:embed="rId3"/>
          <a:stretch>
            <a:fillRect/>
          </a:stretch>
        </p:blipFill>
        <p:spPr>
          <a:xfrm>
            <a:off x="283505" y="229294"/>
            <a:ext cx="727148" cy="594164"/>
          </a:xfrm>
          <a:prstGeom prst="rect">
            <a:avLst/>
          </a:prstGeom>
        </p:spPr>
      </p:pic>
      <p:sp>
        <p:nvSpPr>
          <p:cNvPr id="9" name="Slide Number Placeholder 4">
            <a:extLst>
              <a:ext uri="{FF2B5EF4-FFF2-40B4-BE49-F238E27FC236}">
                <a16:creationId xmlns:a16="http://schemas.microsoft.com/office/drawing/2014/main" id="{873FCC7D-5B7E-FC4F-BEA5-6826AF073825}"/>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14</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3075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6">
            <a:extLst>
              <a:ext uri="{FF2B5EF4-FFF2-40B4-BE49-F238E27FC236}">
                <a16:creationId xmlns:a16="http://schemas.microsoft.com/office/drawing/2014/main" id="{BF5E41E3-AD92-564C-8B44-9A39B5C4820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az-Cyrl-AZ" sz="3200" b="1" dirty="0">
                <a:solidFill>
                  <a:srgbClr val="FFFFFF"/>
                </a:solidFill>
                <a:latin typeface="Segoe UI" panose="020B0502040204020203" pitchFamily="34" charset="0"/>
                <a:cs typeface="Segoe UI" panose="020B0502040204020203" pitchFamily="34" charset="0"/>
              </a:rPr>
              <a:t>Эрчим хүчний хэмнэлтийн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40526932"/>
              </p:ext>
            </p:extLst>
          </p:nvPr>
        </p:nvGraphicFramePr>
        <p:xfrm>
          <a:off x="4207933" y="635431"/>
          <a:ext cx="7347538" cy="5983185"/>
        </p:xfrm>
        <a:graphic>
          <a:graphicData uri="http://schemas.openxmlformats.org/drawingml/2006/table">
            <a:tbl>
              <a:tblPr firstRow="1" bandRow="1">
                <a:tableStyleId>{5C22544A-7EE6-4342-B048-85BDC9FD1C3A}</a:tableStyleId>
              </a:tblPr>
              <a:tblGrid>
                <a:gridCol w="3704164">
                  <a:extLst>
                    <a:ext uri="{9D8B030D-6E8A-4147-A177-3AD203B41FA5}">
                      <a16:colId xmlns:a16="http://schemas.microsoft.com/office/drawing/2014/main" val="3962060694"/>
                    </a:ext>
                  </a:extLst>
                </a:gridCol>
                <a:gridCol w="3643374">
                  <a:extLst>
                    <a:ext uri="{9D8B030D-6E8A-4147-A177-3AD203B41FA5}">
                      <a16:colId xmlns:a16="http://schemas.microsoft.com/office/drawing/2014/main" val="2966013420"/>
                    </a:ext>
                  </a:extLst>
                </a:gridCol>
              </a:tblGrid>
              <a:tr h="378062">
                <a:tc>
                  <a:txBody>
                    <a:bodyPr/>
                    <a:lstStyle/>
                    <a:p>
                      <a:r>
                        <a:rPr lang="mn-MN" sz="1800" b="1" kern="1200">
                          <a:solidFill>
                            <a:schemeClr val="lt1"/>
                          </a:solidFill>
                          <a:effectLst/>
                          <a:latin typeface="+mn-lt"/>
                          <a:ea typeface="+mn-ea"/>
                          <a:cs typeface="+mn-cs"/>
                        </a:rPr>
                        <a:t>Болно</a:t>
                      </a:r>
                      <a:r>
                        <a:rPr lang="en-US" dirty="0">
                          <a:effectLst/>
                        </a:rPr>
                        <a:t> </a:t>
                      </a:r>
                      <a:r>
                        <a:rPr lang="en-US" sz="1600" dirty="0">
                          <a:effectLst/>
                        </a:rPr>
                        <a:t> </a:t>
                      </a:r>
                      <a:endParaRPr lang="en-US" sz="1600" b="1" dirty="0">
                        <a:latin typeface="Calibri" panose="020F0502020204030204" pitchFamily="34" charset="0"/>
                        <a:cs typeface="Calibri" panose="020F0502020204030204" pitchFamily="34" charset="0"/>
                      </a:endParaRPr>
                    </a:p>
                  </a:txBody>
                  <a:tcPr marL="78159" marR="78159" marT="39080" marB="39080"/>
                </a:tc>
                <a:tc>
                  <a:txBody>
                    <a:bodyPr/>
                    <a:lstStyle/>
                    <a:p>
                      <a:r>
                        <a:rPr lang="mn-MN" sz="1800" b="1" kern="1200">
                          <a:solidFill>
                            <a:schemeClr val="lt1"/>
                          </a:solidFill>
                          <a:effectLst/>
                          <a:latin typeface="+mn-lt"/>
                          <a:ea typeface="+mn-ea"/>
                          <a:cs typeface="+mn-cs"/>
                        </a:rPr>
                        <a:t>Болохгүй</a:t>
                      </a:r>
                      <a:r>
                        <a:rPr lang="en-US" sz="1600" dirty="0">
                          <a:effectLst/>
                        </a:rPr>
                        <a:t> </a:t>
                      </a:r>
                      <a:endParaRPr lang="en-US" sz="1600" b="1" dirty="0">
                        <a:latin typeface="Calibri" panose="020F0502020204030204" pitchFamily="34" charset="0"/>
                        <a:cs typeface="Calibri" panose="020F0502020204030204" pitchFamily="34" charset="0"/>
                      </a:endParaRPr>
                    </a:p>
                  </a:txBody>
                  <a:tcPr marL="78159" marR="78159" marT="39080" marB="39080"/>
                </a:tc>
                <a:extLst>
                  <a:ext uri="{0D108BD9-81ED-4DB2-BD59-A6C34878D82A}">
                    <a16:rowId xmlns:a16="http://schemas.microsoft.com/office/drawing/2014/main" val="1539128937"/>
                  </a:ext>
                </a:extLst>
              </a:tr>
              <a:tr h="750901">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Агааржуулагчийг ашиглахдаа цонх, хаалгыг хаалттай байлга.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Тээврийн хэрэгслийг ашиглаагүй үедээ асаалттай орхихгүй байх.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95052548"/>
                  </a:ext>
                </a:extLst>
              </a:tr>
              <a:tr h="973964">
                <a:tc>
                  <a:txBody>
                    <a:bodyPr/>
                    <a:lstStyle/>
                    <a:p>
                      <a:pPr marL="177800" marR="0" lvl="0" indent="-177800" algn="l" defTabSz="975482"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Орон байр, оффисдоо байхдаа агааржуулагчийн температурыг 23 градус буюу түүнээс дээш (дулаан уур амьсгалтай газар) тохируулна.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n-US" sz="14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 </a:t>
                      </a:r>
                      <a:r>
                        <a:rPr lang="az-Cyrl-AZ" sz="1400" b="1">
                          <a:solidFill>
                            <a:schemeClr val="tx1"/>
                          </a:solidFill>
                          <a:latin typeface="Calibri" panose="020F0502020204030204" pitchFamily="34" charset="0"/>
                          <a:ea typeface="Times New Roman" panose="02020603050405020304" pitchFamily="18" charset="0"/>
                          <a:cs typeface="Calibri" panose="020F0502020204030204" pitchFamily="34" charset="0"/>
                        </a:rPr>
                        <a:t>Өрөөнд эзэнгүй үедээ гэрэл болон агааржуулагчийг унтраах.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64145952"/>
                  </a:ext>
                </a:extLst>
              </a:tr>
              <a:tr h="973964">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az-Cyrl-AZ" sz="1400" b="1">
                          <a:solidFill>
                            <a:schemeClr val="tx1"/>
                          </a:solidFill>
                          <a:latin typeface="Calibri" panose="020F0502020204030204" pitchFamily="34" charset="0"/>
                          <a:cs typeface="Calibri" panose="020F0502020204030204" pitchFamily="34" charset="0"/>
                        </a:rPr>
                        <a:t>Өрөө болон оффисоос гарахдаа гэрэл болон агааржуулагчийг унтраа.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Өөрийнхөө болон бусдын аюулгүй байдлын үүднээс цахилгааны холболт хийхгүй эсвэл цахилгаанд гэмтэл учруулахгүй байх.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609695888"/>
                  </a:ext>
                </a:extLst>
              </a:tr>
              <a:tr h="527839">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az-Cyrl-AZ" sz="1400" b="1" dirty="0">
                          <a:solidFill>
                            <a:schemeClr val="tx1"/>
                          </a:solidFill>
                          <a:latin typeface="Calibri" panose="020F0502020204030204" pitchFamily="34" charset="0"/>
                          <a:cs typeface="Calibri" panose="020F0502020204030204" pitchFamily="34" charset="0"/>
                        </a:rPr>
                        <a:t>Хувцасаа угаасны дараа, хатаагч машин ашиглахын оронд агаарт хатаах.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025284483"/>
                  </a:ext>
                </a:extLst>
              </a:tr>
              <a:tr h="100168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az-Cyrl-AZ" sz="1400" b="1">
                          <a:solidFill>
                            <a:schemeClr val="tx1"/>
                          </a:solidFill>
                          <a:latin typeface="Calibri" panose="020F0502020204030204" pitchFamily="34" charset="0"/>
                          <a:cs typeface="Calibri" panose="020F0502020204030204" pitchFamily="34" charset="0"/>
                        </a:rPr>
                        <a:t>амралтаар явахдаа агааржуулагч, гэрлийг унтрааж, хөргөгчнөөс бусад цахилгааны утас, цахилгаан хэрэгсэл, тоног төхөөрөмж, цахилгаан хэрэгслийг салга.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136201911"/>
                  </a:ext>
                </a:extLst>
              </a:tr>
              <a:tr h="386946">
                <a:tc>
                  <a:txBody>
                    <a:bodyPr/>
                    <a:lstStyle/>
                    <a:p>
                      <a:pPr marL="0" marR="0" lvl="0" indent="0"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Ажилдаа дугуйгаар яв эсвэл алх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901578166"/>
                  </a:ext>
                </a:extLst>
              </a:tr>
              <a:tr h="320635">
                <a:tc>
                  <a:txBody>
                    <a:bodyPr/>
                    <a:lstStyle/>
                    <a:p>
                      <a:pPr marL="0" marR="0" lvl="0" indent="0" algn="l" defTabSz="975482" rtl="0" eaLnBrk="1" fontAlgn="auto" latinLnBrk="0" hangingPunct="1">
                        <a:lnSpc>
                          <a:spcPct val="100000"/>
                        </a:lnSpc>
                        <a:spcBef>
                          <a:spcPts val="0"/>
                        </a:spcBef>
                        <a:spcAft>
                          <a:spcPts val="60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Автомашины хуваарилалт хийх </a:t>
                      </a:r>
                      <a:endParaRPr lang="en-US" sz="1400" b="1" dirty="0">
                        <a:solidFill>
                          <a:schemeClr val="tx1"/>
                        </a:solidFill>
                        <a:latin typeface="Calibri" panose="020F0502020204030204" pitchFamily="34" charset="0"/>
                        <a:cs typeface="Calibri" panose="020F0502020204030204" pitchFamily="34" charset="0"/>
                      </a:endParaRPr>
                    </a:p>
                  </a:txBody>
                  <a:tcPr marL="58620" marR="58620" marT="0" marB="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238950554"/>
                  </a:ext>
                </a:extLst>
              </a:tr>
              <a:tr h="66918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mn-MN" sz="1400" b="1" kern="1200">
                          <a:solidFill>
                            <a:schemeClr val="tx1"/>
                          </a:solidFill>
                          <a:latin typeface="Calibri" panose="020F0502020204030204" pitchFamily="34" charset="0"/>
                          <a:ea typeface="+mn-ea"/>
                          <a:cs typeface="Calibri" panose="020F0502020204030204" pitchFamily="34" charset="0"/>
                        </a:rPr>
                        <a:t>Угаалгын машинаар хувцас угаахдаа халуун ус ашиглахын оронд  боломжтой бол хүйтэн ус ашигла.</a:t>
                      </a:r>
                      <a:r>
                        <a:rPr lang="en-US" sz="1400" b="1" kern="1200" dirty="0">
                          <a:solidFill>
                            <a:schemeClr val="tx1"/>
                          </a:solidFill>
                          <a:latin typeface="Calibri" panose="020F0502020204030204" pitchFamily="34" charset="0"/>
                          <a:ea typeface="+mn-ea"/>
                          <a:cs typeface="Calibri" panose="020F0502020204030204" pitchFamily="34" charset="0"/>
                        </a:rPr>
                        <a:t> </a:t>
                      </a:r>
                    </a:p>
                  </a:txBody>
                  <a:tcPr marL="58620" marR="58620" marT="0" marB="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5579D4A6-77E6-44C7-8551-0EC52A160A6C}"/>
              </a:ext>
            </a:extLst>
          </p:cNvPr>
          <p:cNvGrpSpPr/>
          <p:nvPr/>
        </p:nvGrpSpPr>
        <p:grpSpPr>
          <a:xfrm>
            <a:off x="807979" y="5830795"/>
            <a:ext cx="2954462" cy="1032941"/>
            <a:chOff x="636529" y="4403400"/>
            <a:chExt cx="2954462" cy="1032941"/>
          </a:xfrm>
        </p:grpSpPr>
        <p:pic>
          <p:nvPicPr>
            <p:cNvPr id="8" name="Picture 7">
              <a:extLst>
                <a:ext uri="{FF2B5EF4-FFF2-40B4-BE49-F238E27FC236}">
                  <a16:creationId xmlns:a16="http://schemas.microsoft.com/office/drawing/2014/main" id="{A864D8D2-93E7-4ACA-B35C-82589660D544}"/>
                </a:ext>
              </a:extLst>
            </p:cNvPr>
            <p:cNvPicPr>
              <a:picLocks noChangeAspect="1"/>
            </p:cNvPicPr>
            <p:nvPr/>
          </p:nvPicPr>
          <p:blipFill rotWithShape="1">
            <a:blip r:embed="rId3"/>
            <a:srcRect l="15985" t="23103" r="75962" b="61852"/>
            <a:stretch/>
          </p:blipFill>
          <p:spPr>
            <a:xfrm>
              <a:off x="636529" y="4404581"/>
              <a:ext cx="981931" cy="1031760"/>
            </a:xfrm>
            <a:prstGeom prst="rect">
              <a:avLst/>
            </a:prstGeom>
          </p:spPr>
        </p:pic>
        <p:pic>
          <p:nvPicPr>
            <p:cNvPr id="10" name="Picture 9">
              <a:extLst>
                <a:ext uri="{FF2B5EF4-FFF2-40B4-BE49-F238E27FC236}">
                  <a16:creationId xmlns:a16="http://schemas.microsoft.com/office/drawing/2014/main" id="{218DA0C4-B2C4-43B3-8224-5BF7C9C1C2A7}"/>
                </a:ext>
              </a:extLst>
            </p:cNvPr>
            <p:cNvPicPr>
              <a:picLocks noChangeAspect="1"/>
            </p:cNvPicPr>
            <p:nvPr/>
          </p:nvPicPr>
          <p:blipFill rotWithShape="1">
            <a:blip r:embed="rId3"/>
            <a:srcRect l="15893" t="42257" r="76054" b="42699"/>
            <a:stretch/>
          </p:blipFill>
          <p:spPr>
            <a:xfrm>
              <a:off x="1618460" y="4403400"/>
              <a:ext cx="981931" cy="1031760"/>
            </a:xfrm>
            <a:prstGeom prst="rect">
              <a:avLst/>
            </a:prstGeom>
          </p:spPr>
        </p:pic>
        <p:pic>
          <p:nvPicPr>
            <p:cNvPr id="12" name="Picture 11">
              <a:extLst>
                <a:ext uri="{FF2B5EF4-FFF2-40B4-BE49-F238E27FC236}">
                  <a16:creationId xmlns:a16="http://schemas.microsoft.com/office/drawing/2014/main" id="{73C7909C-F561-46AA-AC41-8F420F7B32EA}"/>
                </a:ext>
              </a:extLst>
            </p:cNvPr>
            <p:cNvPicPr>
              <a:picLocks noChangeAspect="1"/>
            </p:cNvPicPr>
            <p:nvPr/>
          </p:nvPicPr>
          <p:blipFill rotWithShape="1">
            <a:blip r:embed="rId3"/>
            <a:srcRect l="41239" t="60927" r="50636" b="24028"/>
            <a:stretch/>
          </p:blipFill>
          <p:spPr>
            <a:xfrm>
              <a:off x="2600391" y="4404581"/>
              <a:ext cx="990600" cy="1031760"/>
            </a:xfrm>
            <a:prstGeom prst="rect">
              <a:avLst/>
            </a:prstGeom>
          </p:spPr>
        </p:pic>
      </p:grpSp>
      <p:sp>
        <p:nvSpPr>
          <p:cNvPr id="11" name="Slide Number Placeholder 4">
            <a:extLst>
              <a:ext uri="{FF2B5EF4-FFF2-40B4-BE49-F238E27FC236}">
                <a16:creationId xmlns:a16="http://schemas.microsoft.com/office/drawing/2014/main" id="{DB0CDF1A-CE85-C745-ADA3-F7EB62F30EFC}"/>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15</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3647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ext, container, bin&#10;&#10;Description automatically generated">
            <a:extLst>
              <a:ext uri="{FF2B5EF4-FFF2-40B4-BE49-F238E27FC236}">
                <a16:creationId xmlns:a16="http://schemas.microsoft.com/office/drawing/2014/main" id="{2AF8E063-CC67-4C82-9D28-5A8313EC6D94}"/>
              </a:ext>
            </a:extLst>
          </p:cNvPr>
          <p:cNvPicPr>
            <a:picLocks noChangeAspect="1"/>
          </p:cNvPicPr>
          <p:nvPr/>
        </p:nvPicPr>
        <p:blipFill rotWithShape="1">
          <a:blip r:embed="rId2"/>
          <a:srcRect l="5884" r="-1"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471B05-5DAD-474B-ADB2-33E6B9960243}"/>
              </a:ext>
            </a:extLst>
          </p:cNvPr>
          <p:cNvSpPr>
            <a:spLocks noGrp="1"/>
          </p:cNvSpPr>
          <p:nvPr>
            <p:ph type="title"/>
          </p:nvPr>
        </p:nvSpPr>
        <p:spPr>
          <a:xfrm>
            <a:off x="708701" y="1582986"/>
            <a:ext cx="5143772" cy="3692028"/>
          </a:xfrm>
          <a:noFill/>
        </p:spPr>
        <p:txBody>
          <a:bodyPr vert="horz" lIns="91440" tIns="45720" rIns="91440" bIns="45720" rtlCol="0" anchor="b">
            <a:normAutofit fontScale="90000"/>
          </a:bodyPr>
          <a:lstStyle/>
          <a:p>
            <a:r>
              <a:rPr lang="az-Cyrl-AZ" b="1" dirty="0">
                <a:latin typeface="Segoe UI" panose="020B0502040204020203" pitchFamily="34" charset="0"/>
                <a:cs typeface="Segoe UI" panose="020B0502040204020203" pitchFamily="34" charset="0"/>
              </a:rPr>
              <a:t>Хатуу хог хаягдлын менежмент – гол зарчмууд </a:t>
            </a:r>
            <a:endParaRPr lang="en-US" b="1" dirty="0">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75664D34-B4C0-C449-A1C8-AEAD47151C6C}"/>
              </a:ext>
            </a:extLst>
          </p:cNvPr>
          <p:cNvPicPr>
            <a:picLocks noChangeAspect="1"/>
          </p:cNvPicPr>
          <p:nvPr/>
        </p:nvPicPr>
        <p:blipFill>
          <a:blip r:embed="rId3"/>
          <a:stretch>
            <a:fillRect/>
          </a:stretch>
        </p:blipFill>
        <p:spPr>
          <a:xfrm>
            <a:off x="283505" y="229294"/>
            <a:ext cx="727148" cy="594164"/>
          </a:xfrm>
          <a:prstGeom prst="rect">
            <a:avLst/>
          </a:prstGeom>
        </p:spPr>
      </p:pic>
      <p:sp>
        <p:nvSpPr>
          <p:cNvPr id="10" name="Slide Number Placeholder 4">
            <a:extLst>
              <a:ext uri="{FF2B5EF4-FFF2-40B4-BE49-F238E27FC236}">
                <a16:creationId xmlns:a16="http://schemas.microsoft.com/office/drawing/2014/main" id="{44910E53-59BD-F24E-A658-39079C58D7E8}"/>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16</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009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outdoor, crowd&#10;&#10;Description automatically generated">
            <a:extLst>
              <a:ext uri="{FF2B5EF4-FFF2-40B4-BE49-F238E27FC236}">
                <a16:creationId xmlns:a16="http://schemas.microsoft.com/office/drawing/2014/main" id="{DB46E125-BFB5-4791-AB86-BE137BF589A0}"/>
              </a:ext>
            </a:extLst>
          </p:cNvPr>
          <p:cNvPicPr>
            <a:picLocks noChangeAspect="1"/>
          </p:cNvPicPr>
          <p:nvPr/>
        </p:nvPicPr>
        <p:blipFill rotWithShape="1">
          <a:blip r:embed="rId2"/>
          <a:srcRect t="3758" b="9704"/>
          <a:stretch/>
        </p:blipFill>
        <p:spPr>
          <a:xfrm>
            <a:off x="-1" y="10"/>
            <a:ext cx="12192000" cy="685799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9" name="Title 6">
            <a:extLst>
              <a:ext uri="{FF2B5EF4-FFF2-40B4-BE49-F238E27FC236}">
                <a16:creationId xmlns:a16="http://schemas.microsoft.com/office/drawing/2014/main" id="{5F3ABF61-DEB9-3C4A-9345-EDBE52B5796F}"/>
              </a:ext>
            </a:extLst>
          </p:cNvPr>
          <p:cNvSpPr txBox="1">
            <a:spLocks/>
          </p:cNvSpPr>
          <p:nvPr/>
        </p:nvSpPr>
        <p:spPr>
          <a:xfrm>
            <a:off x="709448" y="1707886"/>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az-Cyrl-AZ" sz="2800" dirty="0">
                <a:latin typeface="Segoe UI" panose="020B0502040204020203" pitchFamily="34" charset="0"/>
                <a:cs typeface="Segoe UI" panose="020B0502040204020203" pitchFamily="34" charset="0"/>
              </a:rPr>
              <a:t>Хатуу хог хаягдлын менежмент – гол зарчмууд </a:t>
            </a:r>
            <a:endParaRPr lang="en-US" sz="2800" dirty="0">
              <a:latin typeface="Segoe UI" panose="020B0502040204020203" pitchFamily="34" charset="0"/>
              <a:cs typeface="Segoe UI" panose="020B0502040204020203" pitchFamily="34" charset="0"/>
            </a:endParaRPr>
          </a:p>
        </p:txBody>
      </p:sp>
      <p:cxnSp>
        <p:nvCxnSpPr>
          <p:cNvPr id="36" name="Straight Connector 3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58261481-986F-7946-8845-01F8F0EB9566}"/>
              </a:ext>
            </a:extLst>
          </p:cNvPr>
          <p:cNvSpPr txBox="1">
            <a:spLocks/>
          </p:cNvSpPr>
          <p:nvPr/>
        </p:nvSpPr>
        <p:spPr>
          <a:xfrm>
            <a:off x="-2" y="2712203"/>
            <a:ext cx="5904856" cy="400779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az-Cyrl-AZ" sz="1600" b="1" dirty="0">
                <a:latin typeface="Segoe UI" panose="020B0502040204020203" pitchFamily="34" charset="0"/>
                <a:cs typeface="Segoe UI" panose="020B0502040204020203" pitchFamily="34" charset="0"/>
              </a:rPr>
              <a:t>Үйл ажиллагаа явагдаж байгаа газраас бий болсон хатуу хог хаягдлыг НҮБ-ын баазын гадна байрлах засгийн газрын хогийн цэгүүдэд хаяж байсан түүхтэй.</a:t>
            </a:r>
            <a:endParaRPr lang="en-US" sz="1600" b="1" dirty="0">
              <a:latin typeface="Segoe UI" panose="020B0502040204020203" pitchFamily="34" charset="0"/>
              <a:cs typeface="Segoe UI" panose="020B0502040204020203" pitchFamily="34" charset="0"/>
            </a:endParaRPr>
          </a:p>
          <a:p>
            <a:r>
              <a:rPr lang="az-Cyrl-AZ" sz="1600" b="1" dirty="0">
                <a:latin typeface="Segoe UI" panose="020B0502040204020203" pitchFamily="34" charset="0"/>
                <a:cs typeface="Segoe UI" panose="020B0502040204020203" pitchFamily="34" charset="0"/>
              </a:rPr>
              <a:t>Хатуу хог хаягдлыг буруу хаявал байгаль орчин, нийгэмд хор хөнөөл учруулдаг. </a:t>
            </a:r>
            <a:endParaRPr lang="en-US" sz="1600" dirty="0">
              <a:latin typeface="Segoe UI" panose="020B0502040204020203" pitchFamily="34" charset="0"/>
              <a:cs typeface="Segoe UI" panose="020B0502040204020203" pitchFamily="34" charset="0"/>
            </a:endParaRPr>
          </a:p>
          <a:p>
            <a:endParaRPr lang="en-US" sz="1800" dirty="0"/>
          </a:p>
          <a:p>
            <a:pPr marL="0"/>
            <a:endParaRPr lang="en-US" sz="1800" dirty="0"/>
          </a:p>
        </p:txBody>
      </p:sp>
      <p:pic>
        <p:nvPicPr>
          <p:cNvPr id="10" name="Picture 9" descr="Logo&#10;&#10;Description automatically generated">
            <a:extLst>
              <a:ext uri="{FF2B5EF4-FFF2-40B4-BE49-F238E27FC236}">
                <a16:creationId xmlns:a16="http://schemas.microsoft.com/office/drawing/2014/main" id="{9B57D524-0A63-E54D-BB5F-56C7A16C738F}"/>
              </a:ext>
            </a:extLst>
          </p:cNvPr>
          <p:cNvPicPr>
            <a:picLocks noChangeAspect="1"/>
          </p:cNvPicPr>
          <p:nvPr/>
        </p:nvPicPr>
        <p:blipFill>
          <a:blip r:embed="rId3"/>
          <a:stretch>
            <a:fillRect/>
          </a:stretch>
        </p:blipFill>
        <p:spPr>
          <a:xfrm>
            <a:off x="283505" y="229294"/>
            <a:ext cx="727148" cy="594164"/>
          </a:xfrm>
          <a:prstGeom prst="rect">
            <a:avLst/>
          </a:prstGeom>
        </p:spPr>
      </p:pic>
      <p:sp>
        <p:nvSpPr>
          <p:cNvPr id="12" name="Slide Number Placeholder 4">
            <a:extLst>
              <a:ext uri="{FF2B5EF4-FFF2-40B4-BE49-F238E27FC236}">
                <a16:creationId xmlns:a16="http://schemas.microsoft.com/office/drawing/2014/main" id="{3B3C96E9-837D-CB47-96FB-87CBE1110164}"/>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17</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313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lowchart: Document 15">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az-Cyrl-AZ" sz="3200" b="1" dirty="0">
                <a:solidFill>
                  <a:srgbClr val="FFFFFF"/>
                </a:solidFill>
                <a:latin typeface="Segoe UI" panose="020B0502040204020203" pitchFamily="34" charset="0"/>
                <a:cs typeface="Segoe UI" panose="020B0502040204020203" pitchFamily="34" charset="0"/>
              </a:rPr>
              <a:t>Хатуу хог хаягдлын менежмент –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graphicFrame>
        <p:nvGraphicFramePr>
          <p:cNvPr id="11" name="Table 9">
            <a:extLst>
              <a:ext uri="{FF2B5EF4-FFF2-40B4-BE49-F238E27FC236}">
                <a16:creationId xmlns:a16="http://schemas.microsoft.com/office/drawing/2014/main" id="{275DDE07-03F3-534B-9003-E224E29E94E6}"/>
              </a:ext>
            </a:extLst>
          </p:cNvPr>
          <p:cNvGraphicFramePr>
            <a:graphicFrameLocks/>
          </p:cNvGraphicFramePr>
          <p:nvPr>
            <p:extLst>
              <p:ext uri="{D42A27DB-BD31-4B8C-83A1-F6EECF244321}">
                <p14:modId xmlns:p14="http://schemas.microsoft.com/office/powerpoint/2010/main" val="336009928"/>
              </p:ext>
            </p:extLst>
          </p:nvPr>
        </p:nvGraphicFramePr>
        <p:xfrm>
          <a:off x="4204381" y="433954"/>
          <a:ext cx="7347538" cy="6057757"/>
        </p:xfrm>
        <a:graphic>
          <a:graphicData uri="http://schemas.openxmlformats.org/drawingml/2006/table">
            <a:tbl>
              <a:tblPr firstRow="1" bandRow="1">
                <a:tableStyleId>{5C22544A-7EE6-4342-B048-85BDC9FD1C3A}</a:tableStyleId>
              </a:tblPr>
              <a:tblGrid>
                <a:gridCol w="3678435">
                  <a:extLst>
                    <a:ext uri="{9D8B030D-6E8A-4147-A177-3AD203B41FA5}">
                      <a16:colId xmlns:a16="http://schemas.microsoft.com/office/drawing/2014/main" val="3962060694"/>
                    </a:ext>
                  </a:extLst>
                </a:gridCol>
                <a:gridCol w="3669103">
                  <a:extLst>
                    <a:ext uri="{9D8B030D-6E8A-4147-A177-3AD203B41FA5}">
                      <a16:colId xmlns:a16="http://schemas.microsoft.com/office/drawing/2014/main" val="2966013420"/>
                    </a:ext>
                  </a:extLst>
                </a:gridCol>
              </a:tblGrid>
              <a:tr h="418985">
                <a:tc>
                  <a:txBody>
                    <a:bodyPr/>
                    <a:lstStyle/>
                    <a:p>
                      <a:r>
                        <a:rPr lang="mn-MN" sz="1800" b="1" kern="1200">
                          <a:solidFill>
                            <a:schemeClr val="lt1"/>
                          </a:solidFill>
                          <a:effectLst/>
                          <a:latin typeface="+mn-lt"/>
                          <a:ea typeface="+mn-ea"/>
                          <a:cs typeface="+mn-cs"/>
                        </a:rPr>
                        <a:t>Болно</a:t>
                      </a:r>
                      <a:r>
                        <a:rPr lang="en-US" dirty="0">
                          <a:effectLst/>
                        </a:rPr>
                        <a:t> </a:t>
                      </a:r>
                      <a:endParaRPr lang="en-US" sz="1800" b="1" dirty="0">
                        <a:latin typeface="Calibri" panose="020F0502020204030204" pitchFamily="34" charset="0"/>
                        <a:cs typeface="Calibri" panose="020F0502020204030204" pitchFamily="34" charset="0"/>
                      </a:endParaRPr>
                    </a:p>
                  </a:txBody>
                  <a:tcPr marL="83983" marR="83983" marT="41992" marB="41992"/>
                </a:tc>
                <a:tc>
                  <a:txBody>
                    <a:bodyPr/>
                    <a:lstStyle/>
                    <a:p>
                      <a:r>
                        <a:rPr lang="mn-MN" sz="1800" b="1" kern="1200">
                          <a:solidFill>
                            <a:schemeClr val="lt1"/>
                          </a:solidFill>
                          <a:effectLst/>
                          <a:latin typeface="+mn-lt"/>
                          <a:ea typeface="+mn-ea"/>
                          <a:cs typeface="+mn-cs"/>
                        </a:rPr>
                        <a:t>Болохгүй</a:t>
                      </a:r>
                      <a:r>
                        <a:rPr lang="en-US" dirty="0">
                          <a:effectLst/>
                        </a:rPr>
                        <a:t> </a:t>
                      </a:r>
                      <a:endParaRPr lang="en-US" sz="1800" b="1" dirty="0">
                        <a:latin typeface="Calibri" panose="020F0502020204030204" pitchFamily="34" charset="0"/>
                        <a:cs typeface="Calibri" panose="020F0502020204030204" pitchFamily="34" charset="0"/>
                      </a:endParaRPr>
                    </a:p>
                  </a:txBody>
                  <a:tcPr marL="83983" marR="83983" marT="41992" marB="41992"/>
                </a:tc>
                <a:extLst>
                  <a:ext uri="{0D108BD9-81ED-4DB2-BD59-A6C34878D82A}">
                    <a16:rowId xmlns:a16="http://schemas.microsoft.com/office/drawing/2014/main" val="1539128937"/>
                  </a:ext>
                </a:extLst>
              </a:tr>
              <a:tr h="3545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Хог хаягдлыг зөвхөн хогийн саванд хийнэ.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ил задгай хог хаяхгүй байх.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2395052548"/>
                  </a:ext>
                </a:extLst>
              </a:tr>
              <a:tr h="1010823">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Дахин боловсруулах боломжтой (хөнгөн цагаан, цагаан тугалга, лааз, зөөлөн хуванцар сав, шилэн сав, цаас, картон) материалыг ахуйн хог хаягдлаас ангилах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Лонхны сав, баглаа боодол, жүүсний хайрцаг, уутыг орон нутгийн орчинд шууд хаяж болохгүй.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2364145952"/>
                  </a:ext>
                </a:extLst>
              </a:tr>
              <a:tr h="1010823">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Хүнсний ногооны хальс, өндөгний хальс, кофены шаар, цайны навчийг ургамал / цэцэрлэгийн хог хаягдлаар бордоо болгон ялгаж ав.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Зөвшөөрөгдсөн хогийн цэгээс гадуур хогоо булж болохгүй.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609695888"/>
                  </a:ext>
                </a:extLst>
              </a:tr>
              <a:tr h="780758">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Эргүүлээс ирэхдээ бүх хог хаягдлыг бааз руу буцаан авчирч, бааз дээр зохих ёсоор устгана.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Ахуйн хог хаягдлыг ил задгай шатааж болохгүй.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3025284483"/>
                  </a:ext>
                </a:extLst>
              </a:tr>
              <a:tr h="7807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Дахин хэрэглэх усны савыг ашигла.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Боломжтой бол 1 литрээс бага хэмжээтэй жижиг хуванцар сав худалдаж авахгүй байх.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3136201911"/>
                  </a:ext>
                </a:extLst>
              </a:tr>
              <a:tr h="550692">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Дахин ашиглах боломжтой худалдааны уут хэрэглэ.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3983" marR="83983" marT="41992" marB="41992">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901578166"/>
                  </a:ext>
                </a:extLst>
              </a:tr>
              <a:tr h="690198">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Хоолны хог хаягдлаас зайлсхийхийн тулд зөвхөн идэх хэмжээгээрээ хоолоо бэлдээрэй.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238950554"/>
                  </a:ext>
                </a:extLst>
              </a:tr>
              <a:tr h="460132">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Хоол хүнсийг хугацаа нь дуусахаас өмнө хэрэглээрэй.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27B82DC8-378A-494D-A1F6-4E015099120C}"/>
              </a:ext>
            </a:extLst>
          </p:cNvPr>
          <p:cNvGrpSpPr/>
          <p:nvPr/>
        </p:nvGrpSpPr>
        <p:grpSpPr>
          <a:xfrm>
            <a:off x="737235" y="5826660"/>
            <a:ext cx="3152775" cy="1038750"/>
            <a:chOff x="638175" y="4480094"/>
            <a:chExt cx="3152775" cy="1038750"/>
          </a:xfrm>
        </p:grpSpPr>
        <p:pic>
          <p:nvPicPr>
            <p:cNvPr id="13" name="Picture 12">
              <a:extLst>
                <a:ext uri="{FF2B5EF4-FFF2-40B4-BE49-F238E27FC236}">
                  <a16:creationId xmlns:a16="http://schemas.microsoft.com/office/drawing/2014/main" id="{F9AE26B5-3C42-4458-9C37-71714386E1F6}"/>
                </a:ext>
              </a:extLst>
            </p:cNvPr>
            <p:cNvPicPr>
              <a:picLocks noChangeAspect="1"/>
            </p:cNvPicPr>
            <p:nvPr/>
          </p:nvPicPr>
          <p:blipFill rotWithShape="1">
            <a:blip r:embed="rId3"/>
            <a:srcRect l="38750" t="23367" r="52656" b="61528"/>
            <a:stretch/>
          </p:blipFill>
          <p:spPr>
            <a:xfrm>
              <a:off x="638175" y="4481213"/>
              <a:ext cx="1047750" cy="1037631"/>
            </a:xfrm>
            <a:prstGeom prst="rect">
              <a:avLst/>
            </a:prstGeom>
          </p:spPr>
        </p:pic>
        <p:pic>
          <p:nvPicPr>
            <p:cNvPr id="15" name="Picture 14">
              <a:extLst>
                <a:ext uri="{FF2B5EF4-FFF2-40B4-BE49-F238E27FC236}">
                  <a16:creationId xmlns:a16="http://schemas.microsoft.com/office/drawing/2014/main" id="{10E97863-7F6C-4C4C-859B-E99BAECAC103}"/>
                </a:ext>
              </a:extLst>
            </p:cNvPr>
            <p:cNvPicPr>
              <a:picLocks noChangeAspect="1"/>
            </p:cNvPicPr>
            <p:nvPr/>
          </p:nvPicPr>
          <p:blipFill rotWithShape="1">
            <a:blip r:embed="rId3"/>
            <a:srcRect l="63873" t="42222" r="27533" b="42672"/>
            <a:stretch/>
          </p:blipFill>
          <p:spPr>
            <a:xfrm>
              <a:off x="1685925" y="4480094"/>
              <a:ext cx="1047750" cy="1038749"/>
            </a:xfrm>
            <a:prstGeom prst="rect">
              <a:avLst/>
            </a:prstGeom>
          </p:spPr>
        </p:pic>
        <p:pic>
          <p:nvPicPr>
            <p:cNvPr id="17" name="Picture 16">
              <a:extLst>
                <a:ext uri="{FF2B5EF4-FFF2-40B4-BE49-F238E27FC236}">
                  <a16:creationId xmlns:a16="http://schemas.microsoft.com/office/drawing/2014/main" id="{89BCBBB5-6694-43FD-8107-4C6E0890C9CC}"/>
                </a:ext>
              </a:extLst>
            </p:cNvPr>
            <p:cNvPicPr>
              <a:picLocks noChangeAspect="1"/>
            </p:cNvPicPr>
            <p:nvPr/>
          </p:nvPicPr>
          <p:blipFill rotWithShape="1">
            <a:blip r:embed="rId3"/>
            <a:srcRect l="63873" t="60833" r="27533" b="24302"/>
            <a:stretch/>
          </p:blipFill>
          <p:spPr>
            <a:xfrm>
              <a:off x="2724150" y="4480834"/>
              <a:ext cx="1066800" cy="1038010"/>
            </a:xfrm>
            <a:prstGeom prst="rect">
              <a:avLst/>
            </a:prstGeom>
          </p:spPr>
        </p:pic>
      </p:grpSp>
      <p:sp>
        <p:nvSpPr>
          <p:cNvPr id="10" name="Slide Number Placeholder 4">
            <a:extLst>
              <a:ext uri="{FF2B5EF4-FFF2-40B4-BE49-F238E27FC236}">
                <a16:creationId xmlns:a16="http://schemas.microsoft.com/office/drawing/2014/main" id="{E2D616C7-7C78-6643-8576-4765AF8754CC}"/>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18</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5514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text&#10;&#10;Description automatically generated">
            <a:extLst>
              <a:ext uri="{FF2B5EF4-FFF2-40B4-BE49-F238E27FC236}">
                <a16:creationId xmlns:a16="http://schemas.microsoft.com/office/drawing/2014/main" id="{58E8C248-1951-4CB8-ABEA-033492C05874}"/>
              </a:ext>
            </a:extLst>
          </p:cNvPr>
          <p:cNvPicPr>
            <a:picLocks noChangeAspect="1"/>
          </p:cNvPicPr>
          <p:nvPr/>
        </p:nvPicPr>
        <p:blipFill rotWithShape="1">
          <a:blip r:embed="rId2"/>
          <a:srcRect t="19330" r="8669" b="8667"/>
          <a:stretch/>
        </p:blipFill>
        <p:spPr>
          <a:xfrm>
            <a:off x="2298417" y="10"/>
            <a:ext cx="9904478" cy="6857990"/>
          </a:xfrm>
          <a:prstGeom prst="rect">
            <a:avLst/>
          </a:prstGeom>
          <a:effectLst/>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020896E-7934-47E0-A6F4-171262B91F18}"/>
              </a:ext>
            </a:extLst>
          </p:cNvPr>
          <p:cNvSpPr>
            <a:spLocks noGrp="1"/>
          </p:cNvSpPr>
          <p:nvPr>
            <p:ph type="title"/>
          </p:nvPr>
        </p:nvSpPr>
        <p:spPr>
          <a:xfrm>
            <a:off x="838103" y="1582986"/>
            <a:ext cx="5628876" cy="3692028"/>
          </a:xfrm>
          <a:noFill/>
        </p:spPr>
        <p:txBody>
          <a:bodyPr vert="horz" lIns="91440" tIns="45720" rIns="91440" bIns="45720" rtlCol="0" anchor="b">
            <a:normAutofit/>
          </a:bodyPr>
          <a:lstStyle/>
          <a:p>
            <a:r>
              <a:rPr lang="az-Cyrl-AZ" b="1">
                <a:latin typeface="Segoe UI" panose="020B0502040204020203" pitchFamily="34" charset="0"/>
                <a:cs typeface="Segoe UI" panose="020B0502040204020203" pitchFamily="34" charset="0"/>
              </a:rPr>
              <a:t>Аюултай хог хаягдлын менежмент – гол зарчмууд </a:t>
            </a:r>
            <a:endParaRPr lang="en-US" b="1" dirty="0">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A83E920D-D686-A34F-9580-C52567670EBB}"/>
              </a:ext>
            </a:extLst>
          </p:cNvPr>
          <p:cNvPicPr>
            <a:picLocks noChangeAspect="1"/>
          </p:cNvPicPr>
          <p:nvPr/>
        </p:nvPicPr>
        <p:blipFill>
          <a:blip r:embed="rId3"/>
          <a:stretch>
            <a:fillRect/>
          </a:stretch>
        </p:blipFill>
        <p:spPr>
          <a:xfrm>
            <a:off x="283505" y="229294"/>
            <a:ext cx="727148" cy="594164"/>
          </a:xfrm>
          <a:prstGeom prst="rect">
            <a:avLst/>
          </a:prstGeom>
        </p:spPr>
      </p:pic>
      <p:sp>
        <p:nvSpPr>
          <p:cNvPr id="10" name="Slide Number Placeholder 4">
            <a:extLst>
              <a:ext uri="{FF2B5EF4-FFF2-40B4-BE49-F238E27FC236}">
                <a16:creationId xmlns:a16="http://schemas.microsoft.com/office/drawing/2014/main" id="{52FA4036-7D12-4241-A726-B5F0E6E0839F}"/>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19</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1276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projector&#10;&#10;Description automatically generated">
            <a:extLst>
              <a:ext uri="{FF2B5EF4-FFF2-40B4-BE49-F238E27FC236}">
                <a16:creationId xmlns:a16="http://schemas.microsoft.com/office/drawing/2014/main" id="{8A2F7E08-9080-4C7B-8D0A-6CA6D45E81F6}"/>
              </a:ext>
            </a:extLst>
          </p:cNvPr>
          <p:cNvPicPr>
            <a:picLocks noChangeAspect="1"/>
          </p:cNvPicPr>
          <p:nvPr/>
        </p:nvPicPr>
        <p:blipFill rotWithShape="1">
          <a:blip r:embed="rId2"/>
          <a:srcRect l="18959" r="38854"/>
          <a:stretch/>
        </p:blipFill>
        <p:spPr>
          <a:xfrm rot="5400000">
            <a:off x="2666999" y="-2667000"/>
            <a:ext cx="6858000" cy="12192000"/>
          </a:xfrm>
          <a:prstGeom prst="rect">
            <a:avLst/>
          </a:prstGeom>
        </p:spPr>
      </p:pic>
      <p:sp>
        <p:nvSpPr>
          <p:cNvPr id="3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dirty="0"/>
          </a:p>
        </p:txBody>
      </p:sp>
      <p:sp>
        <p:nvSpPr>
          <p:cNvPr id="12" name="Title 6">
            <a:extLst>
              <a:ext uri="{FF2B5EF4-FFF2-40B4-BE49-F238E27FC236}">
                <a16:creationId xmlns:a16="http://schemas.microsoft.com/office/drawing/2014/main" id="{CEB94F74-397D-8245-9876-018C9E3AF972}"/>
              </a:ext>
            </a:extLst>
          </p:cNvPr>
          <p:cNvSpPr txBox="1">
            <a:spLocks/>
          </p:cNvSpPr>
          <p:nvPr/>
        </p:nvSpPr>
        <p:spPr>
          <a:xfrm>
            <a:off x="278970" y="1913950"/>
            <a:ext cx="5023500"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az-Cyrl-AZ" sz="2800" dirty="0">
                <a:latin typeface="Segoe UI" panose="020B0502040204020203" pitchFamily="34" charset="0"/>
                <a:cs typeface="Segoe UI" panose="020B0502040204020203" pitchFamily="34" charset="0"/>
              </a:rPr>
              <a:t>Аюултай хог хаягдлын менежмент – гол зарчмууд </a:t>
            </a:r>
            <a:endParaRPr lang="en-US" sz="2800" dirty="0">
              <a:latin typeface="Segoe UI" panose="020B0502040204020203" pitchFamily="34" charset="0"/>
              <a:cs typeface="Segoe UI" panose="020B0502040204020203" pitchFamily="34" charset="0"/>
            </a:endParaRPr>
          </a:p>
        </p:txBody>
      </p:sp>
      <p:cxnSp>
        <p:nvCxnSpPr>
          <p:cNvPr id="35" name="Straight Connector 3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5">
            <a:extLst>
              <a:ext uri="{FF2B5EF4-FFF2-40B4-BE49-F238E27FC236}">
                <a16:creationId xmlns:a16="http://schemas.microsoft.com/office/drawing/2014/main" id="{69A75DD6-106E-3747-9337-F35CA551B618}"/>
              </a:ext>
            </a:extLst>
          </p:cNvPr>
          <p:cNvSpPr>
            <a:spLocks noGrp="1"/>
          </p:cNvSpPr>
          <p:nvPr>
            <p:ph idx="1"/>
          </p:nvPr>
        </p:nvSpPr>
        <p:spPr>
          <a:xfrm>
            <a:off x="525516" y="2991174"/>
            <a:ext cx="4593021" cy="3866826"/>
          </a:xfrm>
        </p:spPr>
        <p:txBody>
          <a:bodyPr vert="horz" lIns="91440" tIns="45720" rIns="91440" bIns="45720" rtlCol="0" anchor="ctr">
            <a:normAutofit/>
          </a:bodyPr>
          <a:lstStyle/>
          <a:p>
            <a:r>
              <a:rPr lang="az-Cyrl-AZ" sz="1600" b="1" dirty="0">
                <a:latin typeface="Segoe UI" panose="020B0502040204020203" pitchFamily="34" charset="0"/>
                <a:cs typeface="Segoe UI" panose="020B0502040204020203" pitchFamily="34" charset="0"/>
              </a:rPr>
              <a:t>НҮБ-ын энхийг сахиулах ажиллагаанд өдөр тутам хэрэглэгдэж буй зарим материал нь хугацаа нь дууссан, зарцуулсан эсвэл ашигласан тохиолдолд аюултай хог хаягдал болдог. </a:t>
            </a:r>
            <a:endParaRPr lang="en-US" sz="1600" b="1" dirty="0">
              <a:latin typeface="Segoe UI" panose="020B0502040204020203" pitchFamily="34" charset="0"/>
              <a:cs typeface="Segoe UI" panose="020B0502040204020203" pitchFamily="34" charset="0"/>
            </a:endParaRPr>
          </a:p>
          <a:p>
            <a:r>
              <a:rPr lang="az-Cyrl-AZ" sz="1600" b="1" dirty="0">
                <a:latin typeface="Segoe UI" panose="020B0502040204020203" pitchFamily="34" charset="0"/>
                <a:cs typeface="Segoe UI" panose="020B0502040204020203" pitchFamily="34" charset="0"/>
              </a:rPr>
              <a:t>Аюултай хог хаягдал, аюултай материалыг олон нийт, ажилтнууд болон хүрээлэн буй орчинд хор хөнөөл учруулахгүйн тулд аюулгүйгээр зохион байгуулах ёстой. </a:t>
            </a:r>
            <a:endParaRPr lang="en-US" sz="1800" dirty="0"/>
          </a:p>
          <a:p>
            <a:endParaRPr lang="en-US" sz="1800" dirty="0"/>
          </a:p>
        </p:txBody>
      </p:sp>
      <p:sp>
        <p:nvSpPr>
          <p:cNvPr id="10" name="Title 6">
            <a:extLst>
              <a:ext uri="{FF2B5EF4-FFF2-40B4-BE49-F238E27FC236}">
                <a16:creationId xmlns:a16="http://schemas.microsoft.com/office/drawing/2014/main" id="{AC41F420-9812-D14D-8F2C-C20EA5B8849D}"/>
              </a:ext>
            </a:extLst>
          </p:cNvPr>
          <p:cNvSpPr txBox="1">
            <a:spLocks/>
          </p:cNvSpPr>
          <p:nvPr/>
        </p:nvSpPr>
        <p:spPr>
          <a:xfrm>
            <a:off x="989079" y="876298"/>
            <a:ext cx="6002110" cy="1495425"/>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defTabSz="914400">
              <a:lnSpc>
                <a:spcPct val="90000"/>
              </a:lnSpc>
              <a:spcAft>
                <a:spcPts val="600"/>
              </a:spcAft>
            </a:pPr>
            <a:endParaRPr lang="en-US" sz="2800" b="0" dirty="0">
              <a:latin typeface="Arial Nova" panose="020B0504020202020204" pitchFamily="34" charset="0"/>
            </a:endParaRPr>
          </a:p>
        </p:txBody>
      </p:sp>
      <p:pic>
        <p:nvPicPr>
          <p:cNvPr id="8" name="Picture 7" descr="Logo&#10;&#10;Description automatically generated">
            <a:extLst>
              <a:ext uri="{FF2B5EF4-FFF2-40B4-BE49-F238E27FC236}">
                <a16:creationId xmlns:a16="http://schemas.microsoft.com/office/drawing/2014/main" id="{CDB77C7F-0FAA-5C41-AC1B-E365938B3D4B}"/>
              </a:ext>
            </a:extLst>
          </p:cNvPr>
          <p:cNvPicPr>
            <a:picLocks noChangeAspect="1"/>
          </p:cNvPicPr>
          <p:nvPr/>
        </p:nvPicPr>
        <p:blipFill>
          <a:blip r:embed="rId3"/>
          <a:stretch>
            <a:fillRect/>
          </a:stretch>
        </p:blipFill>
        <p:spPr>
          <a:xfrm>
            <a:off x="283505" y="229294"/>
            <a:ext cx="727148" cy="594164"/>
          </a:xfrm>
          <a:prstGeom prst="rect">
            <a:avLst/>
          </a:prstGeom>
        </p:spPr>
      </p:pic>
      <p:sp>
        <p:nvSpPr>
          <p:cNvPr id="14" name="Slide Number Placeholder 4">
            <a:extLst>
              <a:ext uri="{FF2B5EF4-FFF2-40B4-BE49-F238E27FC236}">
                <a16:creationId xmlns:a16="http://schemas.microsoft.com/office/drawing/2014/main" id="{4B3F4057-A011-D34D-82B8-3B7F609FE848}"/>
              </a:ext>
            </a:extLst>
          </p:cNvPr>
          <p:cNvSpPr>
            <a:spLocks noGrp="1"/>
          </p:cNvSpPr>
          <p:nvPr>
            <p:ph type="sldNum" sz="quarter" idx="12"/>
          </p:nvPr>
        </p:nvSpPr>
        <p:spPr>
          <a:xfrm>
            <a:off x="8764805" y="6372392"/>
            <a:ext cx="301752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20</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4252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 nature, dirt, shore&#10;&#10;Description automatically generated">
            <a:extLst>
              <a:ext uri="{FF2B5EF4-FFF2-40B4-BE49-F238E27FC236}">
                <a16:creationId xmlns:a16="http://schemas.microsoft.com/office/drawing/2014/main" id="{9E7E6710-C73C-004E-9229-1F248D85727D}"/>
              </a:ext>
            </a:extLst>
          </p:cNvPr>
          <p:cNvPicPr>
            <a:picLocks noChangeAspect="1"/>
          </p:cNvPicPr>
          <p:nvPr/>
        </p:nvPicPr>
        <p:blipFill rotWithShape="1">
          <a:blip r:embed="rId2"/>
          <a:srcRect l="18504" r="13111" b="-1"/>
          <a:stretch/>
        </p:blipFill>
        <p:spPr>
          <a:xfrm>
            <a:off x="2522356"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0954F528-E958-324A-9B30-90273A52961F}"/>
              </a:ext>
            </a:extLst>
          </p:cNvPr>
          <p:cNvSpPr txBox="1">
            <a:spLocks/>
          </p:cNvSpPr>
          <p:nvPr/>
        </p:nvSpPr>
        <p:spPr>
          <a:xfrm>
            <a:off x="280259" y="1472341"/>
            <a:ext cx="3822189" cy="5265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latin typeface="Segoe UI" panose="020B0502040204020203" pitchFamily="34" charset="0"/>
                <a:cs typeface="Segoe UI" panose="020B0502040204020203" pitchFamily="34" charset="0"/>
              </a:rPr>
              <a:t>НҮБ-ын энхийг </a:t>
            </a:r>
            <a:r>
              <a:rPr lang="en-US" sz="1600" b="1" dirty="0" err="1">
                <a:latin typeface="Segoe UI" panose="020B0502040204020203" pitchFamily="34" charset="0"/>
                <a:cs typeface="Segoe UI" panose="020B0502040204020203" pitchFamily="34" charset="0"/>
              </a:rPr>
              <a:t>сахиулах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ажиллагааны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улмаас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аюултай</a:t>
            </a:r>
            <a:r>
              <a:rPr lang="en-US" sz="1600" b="1" dirty="0">
                <a:latin typeface="Segoe UI" panose="020B0502040204020203" pitchFamily="34" charset="0"/>
                <a:cs typeface="Segoe UI" panose="020B0502040204020203" pitchFamily="34" charset="0"/>
              </a:rPr>
              <a:t> хог </a:t>
            </a:r>
            <a:r>
              <a:rPr lang="en-US" sz="1600" b="1" dirty="0" err="1">
                <a:latin typeface="Segoe UI" panose="020B0502040204020203" pitchFamily="34" charset="0"/>
                <a:cs typeface="Segoe UI" panose="020B0502040204020203" pitchFamily="34" charset="0"/>
              </a:rPr>
              <a:t>хаягдал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үүсдэг</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боловч</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дараах</a:t>
            </a:r>
            <a:r>
              <a:rPr lang="en-US" sz="1600" b="1" dirty="0">
                <a:latin typeface="Segoe UI" panose="020B0502040204020203" pitchFamily="34" charset="0"/>
                <a:cs typeface="Segoe UI" panose="020B0502040204020203" pitchFamily="34" charset="0"/>
              </a:rPr>
              <a:t> тохиолдолд </a:t>
            </a:r>
            <a:r>
              <a:rPr lang="en-US" sz="1600" b="1" dirty="0" err="1">
                <a:latin typeface="Segoe UI" panose="020B0502040204020203" pitchFamily="34" charset="0"/>
                <a:cs typeface="Segoe UI" panose="020B0502040204020203" pitchFamily="34" charset="0"/>
              </a:rPr>
              <a:t>хязгаарлагдахгүй</a:t>
            </a:r>
            <a:r>
              <a:rPr lang="en-US" sz="1600" b="1" dirty="0">
                <a:latin typeface="Segoe UI" panose="020B0502040204020203" pitchFamily="34" charset="0"/>
                <a:cs typeface="Segoe UI" panose="020B0502040204020203" pitchFamily="34" charset="0"/>
              </a:rPr>
              <a:t>:</a:t>
            </a:r>
          </a:p>
          <a:p>
            <a:pPr lvl="1"/>
            <a:r>
              <a:rPr lang="en-US" sz="1600" b="1" dirty="0" err="1">
                <a:latin typeface="Segoe UI" panose="020B0502040204020203" pitchFamily="34" charset="0"/>
                <a:cs typeface="Segoe UI" panose="020B0502040204020203" pitchFamily="34" charset="0"/>
              </a:rPr>
              <a:t>Хар</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тугалганы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хүчлийн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батерей</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Ашигласан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ашигласан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тосолгооны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материал</a:t>
            </a:r>
            <a:r>
              <a:rPr lang="en-US" sz="1600" b="1" dirty="0">
                <a:latin typeface="Segoe UI" panose="020B0502040204020203" pitchFamily="34" charset="0"/>
                <a:cs typeface="Segoe UI" panose="020B0502040204020203" pitchFamily="34" charset="0"/>
              </a:rPr>
              <a:t> болон </a:t>
            </a:r>
            <a:r>
              <a:rPr lang="en-US" sz="1600" b="1" dirty="0" err="1">
                <a:latin typeface="Segoe UI" panose="020B0502040204020203" pitchFamily="34" charset="0"/>
                <a:cs typeface="Segoe UI" panose="020B0502040204020203" pitchFamily="34" charset="0"/>
              </a:rPr>
              <a:t>бусад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бохирдол</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тосны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шүүлтүүр</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Био</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эмнэлгийн</a:t>
            </a:r>
            <a:r>
              <a:rPr lang="en-US" sz="1600" b="1" dirty="0">
                <a:latin typeface="Segoe UI" panose="020B0502040204020203" pitchFamily="34" charset="0"/>
                <a:cs typeface="Segoe UI" panose="020B0502040204020203" pitchFamily="34" charset="0"/>
              </a:rPr>
              <a:t> хог </a:t>
            </a:r>
            <a:r>
              <a:rPr lang="en-US" sz="1600" b="1" dirty="0" err="1">
                <a:latin typeface="Segoe UI" panose="020B0502040204020203" pitchFamily="34" charset="0"/>
                <a:cs typeface="Segoe UI" panose="020B0502040204020203" pitchFamily="34" charset="0"/>
              </a:rPr>
              <a:t>хаягдал</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Хугацаа</a:t>
            </a:r>
            <a:r>
              <a:rPr lang="en-US" sz="1600" b="1" dirty="0">
                <a:latin typeface="Segoe UI" panose="020B0502040204020203" pitchFamily="34" charset="0"/>
                <a:cs typeface="Segoe UI" panose="020B0502040204020203" pitchFamily="34" charset="0"/>
              </a:rPr>
              <a:t> нь </a:t>
            </a:r>
            <a:r>
              <a:rPr lang="en-US" sz="1600" b="1" dirty="0" err="1">
                <a:latin typeface="Segoe UI" panose="020B0502040204020203" pitchFamily="34" charset="0"/>
                <a:cs typeface="Segoe UI" panose="020B0502040204020203" pitchFamily="34" charset="0"/>
              </a:rPr>
              <a:t>дууссан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эм</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Химийн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бодис</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аюултай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материал</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Хортон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шавьжны</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хор</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Цахилгаан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хэрэгсэл</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Лабораторийн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урвалжууд</a:t>
            </a:r>
            <a:r>
              <a:rPr lang="en-US" sz="1600" b="1" dirty="0">
                <a:latin typeface="Segoe UI" panose="020B0502040204020203" pitchFamily="34" charset="0"/>
                <a:cs typeface="Segoe UI" panose="020B0502040204020203" pitchFamily="34" charset="0"/>
              </a:rPr>
              <a:t> </a:t>
            </a:r>
          </a:p>
          <a:p>
            <a:pPr lvl="1"/>
            <a:r>
              <a:rPr lang="en-US" sz="1600" b="1" dirty="0" err="1">
                <a:latin typeface="Segoe UI" panose="020B0502040204020203" pitchFamily="34" charset="0"/>
                <a:cs typeface="Segoe UI" panose="020B0502040204020203" pitchFamily="34" charset="0"/>
              </a:rPr>
              <a:t>Лед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Гэрлийн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чийдэн</a:t>
            </a:r>
            <a:r>
              <a:rPr lang="en-US" sz="1600" b="1" dirty="0">
                <a:latin typeface="Segoe UI" panose="020B0502040204020203" pitchFamily="34" charset="0"/>
                <a:cs typeface="Segoe UI" panose="020B0502040204020203" pitchFamily="34" charset="0"/>
              </a:rPr>
              <a:t> Contaminated soil </a:t>
            </a:r>
            <a:endParaRPr lang="en-US" sz="1600" dirty="0">
              <a:latin typeface="Segoe UI" panose="020B0502040204020203" pitchFamily="34" charset="0"/>
              <a:cs typeface="Segoe UI" panose="020B0502040204020203" pitchFamily="34" charset="0"/>
            </a:endParaRPr>
          </a:p>
          <a:p>
            <a:endParaRPr lang="en-US" sz="1400" dirty="0"/>
          </a:p>
        </p:txBody>
      </p:sp>
      <p:pic>
        <p:nvPicPr>
          <p:cNvPr id="8" name="Picture 7" descr="Logo&#10;&#10;Description automatically generated">
            <a:extLst>
              <a:ext uri="{FF2B5EF4-FFF2-40B4-BE49-F238E27FC236}">
                <a16:creationId xmlns:a16="http://schemas.microsoft.com/office/drawing/2014/main" id="{5BADF3AE-A1AA-5B40-9A3A-EF4E7F855539}"/>
              </a:ext>
            </a:extLst>
          </p:cNvPr>
          <p:cNvPicPr>
            <a:picLocks noChangeAspect="1"/>
          </p:cNvPicPr>
          <p:nvPr/>
        </p:nvPicPr>
        <p:blipFill>
          <a:blip r:embed="rId3"/>
          <a:stretch>
            <a:fillRect/>
          </a:stretch>
        </p:blipFill>
        <p:spPr>
          <a:xfrm>
            <a:off x="283505" y="229294"/>
            <a:ext cx="727148" cy="594164"/>
          </a:xfrm>
          <a:prstGeom prst="rect">
            <a:avLst/>
          </a:prstGeom>
        </p:spPr>
      </p:pic>
      <p:sp>
        <p:nvSpPr>
          <p:cNvPr id="11" name="Slide Number Placeholder 4">
            <a:extLst>
              <a:ext uri="{FF2B5EF4-FFF2-40B4-BE49-F238E27FC236}">
                <a16:creationId xmlns:a16="http://schemas.microsoft.com/office/drawing/2014/main" id="{98EC5661-5E85-1F4B-84E3-2775AA030ADF}"/>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21</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7167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6">
            <a:extLst>
              <a:ext uri="{FF2B5EF4-FFF2-40B4-BE49-F238E27FC236}">
                <a16:creationId xmlns:a16="http://schemas.microsoft.com/office/drawing/2014/main" id="{5AA4B9F7-5C08-DD45-A361-EB0E704DB23F}"/>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az-Cyrl-AZ" sz="3200" b="1" dirty="0">
                <a:solidFill>
                  <a:srgbClr val="FFFFFF"/>
                </a:solidFill>
                <a:latin typeface="Segoe UI" panose="020B0502040204020203" pitchFamily="34" charset="0"/>
                <a:cs typeface="Segoe UI" panose="020B0502040204020203" pitchFamily="34" charset="0"/>
              </a:rPr>
              <a:t>Аюултай хог хаягдлын менежмент –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064793698"/>
              </p:ext>
            </p:extLst>
          </p:nvPr>
        </p:nvGraphicFramePr>
        <p:xfrm>
          <a:off x="4010184" y="125269"/>
          <a:ext cx="8078492" cy="6550313"/>
        </p:xfrm>
        <a:graphic>
          <a:graphicData uri="http://schemas.openxmlformats.org/drawingml/2006/table">
            <a:tbl>
              <a:tblPr firstRow="1" bandRow="1">
                <a:tableStyleId>{5C22544A-7EE6-4342-B048-85BDC9FD1C3A}</a:tableStyleId>
              </a:tblPr>
              <a:tblGrid>
                <a:gridCol w="4066343">
                  <a:extLst>
                    <a:ext uri="{9D8B030D-6E8A-4147-A177-3AD203B41FA5}">
                      <a16:colId xmlns:a16="http://schemas.microsoft.com/office/drawing/2014/main" val="3962060694"/>
                    </a:ext>
                  </a:extLst>
                </a:gridCol>
                <a:gridCol w="4012149">
                  <a:extLst>
                    <a:ext uri="{9D8B030D-6E8A-4147-A177-3AD203B41FA5}">
                      <a16:colId xmlns:a16="http://schemas.microsoft.com/office/drawing/2014/main" val="2966013420"/>
                    </a:ext>
                  </a:extLst>
                </a:gridCol>
              </a:tblGrid>
              <a:tr h="406383">
                <a:tc>
                  <a:txBody>
                    <a:bodyPr/>
                    <a:lstStyle/>
                    <a:p>
                      <a:r>
                        <a:rPr lang="mn-MN" sz="1800" b="1" kern="1200">
                          <a:solidFill>
                            <a:schemeClr val="lt1"/>
                          </a:solidFill>
                          <a:effectLst/>
                          <a:latin typeface="+mn-lt"/>
                          <a:ea typeface="+mn-ea"/>
                          <a:cs typeface="+mn-cs"/>
                        </a:rPr>
                        <a:t>Болно</a:t>
                      </a:r>
                      <a:r>
                        <a:rPr lang="en-US" dirty="0">
                          <a:effectLst/>
                        </a:rPr>
                        <a:t> </a:t>
                      </a:r>
                      <a:endParaRPr lang="en-US" sz="1600" b="1" dirty="0">
                        <a:latin typeface="Calibri" panose="020F0502020204030204" pitchFamily="34" charset="0"/>
                        <a:cs typeface="Calibri" panose="020F0502020204030204" pitchFamily="34" charset="0"/>
                      </a:endParaRPr>
                    </a:p>
                  </a:txBody>
                  <a:tcPr marL="77916" marR="77916" marT="38958" marB="38958"/>
                </a:tc>
                <a:tc>
                  <a:txBody>
                    <a:bodyPr/>
                    <a:lstStyle/>
                    <a:p>
                      <a:r>
                        <a:rPr lang="mn-MN" sz="1800" b="1" kern="1200">
                          <a:solidFill>
                            <a:schemeClr val="lt1"/>
                          </a:solidFill>
                          <a:effectLst/>
                          <a:latin typeface="+mn-lt"/>
                          <a:ea typeface="+mn-ea"/>
                          <a:cs typeface="+mn-cs"/>
                        </a:rPr>
                        <a:t>Болохгүй</a:t>
                      </a:r>
                      <a:r>
                        <a:rPr lang="en-US" sz="1600" dirty="0">
                          <a:effectLst/>
                        </a:rPr>
                        <a:t> </a:t>
                      </a:r>
                      <a:endParaRPr lang="en-US" sz="1600" b="1" dirty="0">
                        <a:latin typeface="Calibri" panose="020F0502020204030204" pitchFamily="34" charset="0"/>
                        <a:cs typeface="Calibri" panose="020F0502020204030204" pitchFamily="34" charset="0"/>
                      </a:endParaRPr>
                    </a:p>
                  </a:txBody>
                  <a:tcPr marL="77916" marR="77916" marT="38958" marB="38958"/>
                </a:tc>
                <a:extLst>
                  <a:ext uri="{0D108BD9-81ED-4DB2-BD59-A6C34878D82A}">
                    <a16:rowId xmlns:a16="http://schemas.microsoft.com/office/drawing/2014/main" val="1539128937"/>
                  </a:ext>
                </a:extLst>
              </a:tr>
              <a:tr h="562532">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Тээврийн хэрэгслийн тосыг солих явцад үүссэн ашигласан тосыг цуглуулах, асгахгүй байх.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Аюултай шингэн хог хаягдлыг бие засах газар эсвэл ус зайлуулах суваг руу бүү хая.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916" marR="77916" marT="38958" marB="38958">
                    <a:noFill/>
                  </a:tcPr>
                </a:tc>
                <a:extLst>
                  <a:ext uri="{0D108BD9-81ED-4DB2-BD59-A6C34878D82A}">
                    <a16:rowId xmlns:a16="http://schemas.microsoft.com/office/drawing/2014/main" val="2395052548"/>
                  </a:ext>
                </a:extLst>
              </a:tr>
              <a:tr h="562532">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Асгарсан тос, аюултай хог хаягдлыг цуглуулж, хадгалах.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Аюултай хог хаягдлыг булж, шатааж болохгүй.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916" marR="77916" marT="38958" marB="38958">
                    <a:noFill/>
                  </a:tcPr>
                </a:tc>
                <a:extLst>
                  <a:ext uri="{0D108BD9-81ED-4DB2-BD59-A6C34878D82A}">
                    <a16:rowId xmlns:a16="http://schemas.microsoft.com/office/drawing/2014/main" val="2364145952"/>
                  </a:ext>
                </a:extLst>
              </a:tr>
              <a:tr h="98119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00B050"/>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Ашигласан тосны сав, тосны шүүлтүүрийг дахин боловсруулах зорилгоор ажиллагааны зориулалтын байршилд (жишээ нь түлш нөөцлөгч) авчирна.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Хугацаа нь дууссан эмийг хогийн саванд бүү хая, харин аюулгүй устгах зорилгоор эмнэлгийн байгууллагад хүлээлгэж өг.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609695888"/>
                  </a:ext>
                </a:extLst>
              </a:tr>
              <a:tr h="75785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Бүх био анагаах ухааны хог хаягдал, хугацаа нь дууссан эмийг тухайн нэгжийн эмнэлэгт авчирч, аюулгүй устгана.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Шатахуун, тос, химийн бодис асгахыг хориглох.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3025284483"/>
                  </a:ext>
                </a:extLst>
              </a:tr>
              <a:tr h="98119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Бусад бүх аюултай хог хаягдлыг бүрэн тоолж (жишээ нь: зориулалтын устгалын талбай) ажиллагааны байрлал руу аваачиж, аюулгүй зохион байгуулна.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Аюултай хог хаягдлыг гал тогоо, хүнсний агуулах, усны нөөц, ус зайлуулах суваг, ил гал / гал асаах эх үүсвэрийн ойролцоо бүү хадгал.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3136201911"/>
                  </a:ext>
                </a:extLst>
              </a:tr>
              <a:tr h="75785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Аюултай материал, хог хаягдалтай харьцахдаа зориулалтын хувийн хамгаалах хэрэгсэл /</a:t>
                      </a:r>
                      <a:r>
                        <a:rPr lang="en-US" sz="1400" b="1" dirty="0">
                          <a:solidFill>
                            <a:schemeClr val="tx1"/>
                          </a:solidFill>
                          <a:latin typeface="Calibri" panose="020F0502020204030204" pitchFamily="34" charset="0"/>
                          <a:cs typeface="Calibri" panose="020F0502020204030204" pitchFamily="34" charset="0"/>
                        </a:rPr>
                        <a:t>PPE/ </a:t>
                      </a:r>
                      <a:r>
                        <a:rPr lang="az-Cyrl-AZ" sz="1400" b="1">
                          <a:solidFill>
                            <a:schemeClr val="tx1"/>
                          </a:solidFill>
                          <a:latin typeface="Calibri" panose="020F0502020204030204" pitchFamily="34" charset="0"/>
                          <a:cs typeface="Calibri" panose="020F0502020204030204" pitchFamily="34" charset="0"/>
                        </a:rPr>
                        <a:t>ашиглах. </a:t>
                      </a:r>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dirty="0">
                          <a:solidFill>
                            <a:srgbClr val="FF0000"/>
                          </a:solidFill>
                          <a:latin typeface="Calibri" panose="020F0502020204030204" pitchFamily="34" charset="0"/>
                          <a:ea typeface="+mn-ea"/>
                          <a:cs typeface="Calibri" panose="020F0502020204030204" pitchFamily="34" charset="0"/>
                        </a:rPr>
                        <a:t> </a:t>
                      </a:r>
                      <a:r>
                        <a:rPr lang="en-US" sz="1400" b="1" kern="1200" dirty="0">
                          <a:solidFill>
                            <a:schemeClr val="tx1"/>
                          </a:solidFill>
                          <a:latin typeface="Calibri" panose="020F0502020204030204" pitchFamily="34" charset="0"/>
                          <a:ea typeface="+mn-ea"/>
                          <a:cs typeface="Calibri" panose="020F0502020204030204" pitchFamily="34" charset="0"/>
                        </a:rPr>
                        <a:t> </a:t>
                      </a:r>
                      <a:r>
                        <a:rPr lang="az-Cyrl-AZ" sz="1400" b="1" kern="1200">
                          <a:solidFill>
                            <a:schemeClr val="tx1"/>
                          </a:solidFill>
                          <a:latin typeface="Calibri" panose="020F0502020204030204" pitchFamily="34" charset="0"/>
                          <a:ea typeface="+mn-ea"/>
                          <a:cs typeface="Calibri" panose="020F0502020204030204" pitchFamily="34" charset="0"/>
                        </a:rPr>
                        <a:t>Аюултай хог хаягдлыг ахуйн хогийн саванд бүү хая.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1901578166"/>
                  </a:ext>
                </a:extLst>
              </a:tr>
              <a:tr h="779942">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Аюултай хог хаягдлын савны бүрэн бүтэн байдлыг хангах, аюултай хог хаягдлыг урьд туршигдсан сайн аргаар хадгалах, тээвэрлэх </a:t>
                      </a:r>
                      <a:endParaRPr lang="en-US" sz="1400" b="1" dirty="0">
                        <a:solidFill>
                          <a:schemeClr val="tx1"/>
                        </a:solidFill>
                        <a:latin typeface="Calibri" panose="020F0502020204030204" pitchFamily="34" charset="0"/>
                        <a:cs typeface="Calibri" panose="020F0502020204030204" pitchFamily="34" charset="0"/>
                      </a:endParaRPr>
                    </a:p>
                  </a:txBody>
                  <a:tcPr marL="58437" marR="5843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238950554"/>
                  </a:ext>
                </a:extLst>
              </a:tr>
              <a:tr h="760828">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Түлш, тос, химийн бодис асгарсан тухай нэн даруй мэдээлж, хөрс, усны бохирдлоос урьдчилан сэргийлэх арга хэмжээ авах. </a:t>
                      </a:r>
                      <a:endParaRPr lang="en-US" sz="1400" b="1" dirty="0">
                        <a:solidFill>
                          <a:schemeClr val="tx1"/>
                        </a:solidFill>
                        <a:latin typeface="Calibri" panose="020F0502020204030204" pitchFamily="34" charset="0"/>
                        <a:cs typeface="Calibri" panose="020F0502020204030204" pitchFamily="34" charset="0"/>
                      </a:endParaRPr>
                    </a:p>
                  </a:txBody>
                  <a:tcPr marL="58437" marR="5843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851555106"/>
                  </a:ext>
                </a:extLst>
              </a:tr>
            </a:tbl>
          </a:graphicData>
        </a:graphic>
      </p:graphicFrame>
      <p:grpSp>
        <p:nvGrpSpPr>
          <p:cNvPr id="4" name="Group 3">
            <a:extLst>
              <a:ext uri="{FF2B5EF4-FFF2-40B4-BE49-F238E27FC236}">
                <a16:creationId xmlns:a16="http://schemas.microsoft.com/office/drawing/2014/main" id="{82098D6B-3B1B-4C21-B28E-2843E448CB21}"/>
              </a:ext>
            </a:extLst>
          </p:cNvPr>
          <p:cNvGrpSpPr/>
          <p:nvPr/>
        </p:nvGrpSpPr>
        <p:grpSpPr>
          <a:xfrm>
            <a:off x="659947" y="5811574"/>
            <a:ext cx="3086100" cy="1046629"/>
            <a:chOff x="649061" y="4842746"/>
            <a:chExt cx="3086100" cy="1046629"/>
          </a:xfrm>
        </p:grpSpPr>
        <p:pic>
          <p:nvPicPr>
            <p:cNvPr id="33" name="Picture 32">
              <a:extLst>
                <a:ext uri="{FF2B5EF4-FFF2-40B4-BE49-F238E27FC236}">
                  <a16:creationId xmlns:a16="http://schemas.microsoft.com/office/drawing/2014/main" id="{66E28636-FF66-49B8-B7BF-D8E4C72EFC18}"/>
                </a:ext>
              </a:extLst>
            </p:cNvPr>
            <p:cNvPicPr>
              <a:picLocks noChangeAspect="1"/>
            </p:cNvPicPr>
            <p:nvPr/>
          </p:nvPicPr>
          <p:blipFill rotWithShape="1">
            <a:blip r:embed="rId3"/>
            <a:srcRect l="41228" t="41940" r="50647" b="43300"/>
            <a:stretch/>
          </p:blipFill>
          <p:spPr>
            <a:xfrm>
              <a:off x="2744561" y="4847674"/>
              <a:ext cx="990600" cy="1041445"/>
            </a:xfrm>
            <a:prstGeom prst="rect">
              <a:avLst/>
            </a:prstGeom>
          </p:spPr>
        </p:pic>
        <p:pic>
          <p:nvPicPr>
            <p:cNvPr id="34" name="Picture 33">
              <a:extLst>
                <a:ext uri="{FF2B5EF4-FFF2-40B4-BE49-F238E27FC236}">
                  <a16:creationId xmlns:a16="http://schemas.microsoft.com/office/drawing/2014/main" id="{5EDD0EE4-0680-4845-A26A-9BCCB6E3A4E0}"/>
                </a:ext>
              </a:extLst>
            </p:cNvPr>
            <p:cNvPicPr>
              <a:picLocks noChangeAspect="1"/>
            </p:cNvPicPr>
            <p:nvPr/>
          </p:nvPicPr>
          <p:blipFill rotWithShape="1">
            <a:blip r:embed="rId4"/>
            <a:srcRect l="38750" t="41944" r="52656" b="42794"/>
            <a:stretch/>
          </p:blipFill>
          <p:spPr>
            <a:xfrm>
              <a:off x="649061" y="4842746"/>
              <a:ext cx="1047750" cy="1046628"/>
            </a:xfrm>
            <a:prstGeom prst="rect">
              <a:avLst/>
            </a:prstGeom>
          </p:spPr>
        </p:pic>
        <p:pic>
          <p:nvPicPr>
            <p:cNvPr id="35" name="Picture 34">
              <a:extLst>
                <a:ext uri="{FF2B5EF4-FFF2-40B4-BE49-F238E27FC236}">
                  <a16:creationId xmlns:a16="http://schemas.microsoft.com/office/drawing/2014/main" id="{1767E16B-B886-4CF4-B3D7-0D8E9130BDE3}"/>
                </a:ext>
              </a:extLst>
            </p:cNvPr>
            <p:cNvPicPr>
              <a:picLocks noChangeAspect="1"/>
            </p:cNvPicPr>
            <p:nvPr/>
          </p:nvPicPr>
          <p:blipFill rotWithShape="1">
            <a:blip r:embed="rId4"/>
            <a:srcRect l="64063" t="23211" r="27344" b="61528"/>
            <a:stretch/>
          </p:blipFill>
          <p:spPr>
            <a:xfrm>
              <a:off x="1696811" y="4842746"/>
              <a:ext cx="1047750" cy="1046629"/>
            </a:xfrm>
            <a:prstGeom prst="rect">
              <a:avLst/>
            </a:prstGeom>
          </p:spPr>
        </p:pic>
      </p:grpSp>
      <p:sp>
        <p:nvSpPr>
          <p:cNvPr id="10" name="Slide Number Placeholder 4">
            <a:extLst>
              <a:ext uri="{FF2B5EF4-FFF2-40B4-BE49-F238E27FC236}">
                <a16:creationId xmlns:a16="http://schemas.microsoft.com/office/drawing/2014/main" id="{408B384C-40BE-B244-B542-D87C644949B3}"/>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22</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395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outdoor, sky, grass, person&#10;&#10;Description automatically generated">
            <a:extLst>
              <a:ext uri="{FF2B5EF4-FFF2-40B4-BE49-F238E27FC236}">
                <a16:creationId xmlns:a16="http://schemas.microsoft.com/office/drawing/2014/main" id="{74DEFB35-C050-104C-A0AF-C2B08EA497D5}"/>
              </a:ext>
            </a:extLst>
          </p:cNvPr>
          <p:cNvPicPr>
            <a:picLocks noChangeAspect="1"/>
          </p:cNvPicPr>
          <p:nvPr/>
        </p:nvPicPr>
        <p:blipFill rotWithShape="1">
          <a:blip r:embed="rId2"/>
          <a:srcRect r="5882" b="-1"/>
          <a:stretch/>
        </p:blipFill>
        <p:spPr>
          <a:xfrm>
            <a:off x="3291120" y="0"/>
            <a:ext cx="9669642" cy="6857990"/>
          </a:xfrm>
          <a:prstGeom prst="rect">
            <a:avLst/>
          </a:prstGeom>
        </p:spPr>
      </p:pic>
      <p:sp>
        <p:nvSpPr>
          <p:cNvPr id="35" name="Rectangle 3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F87BB3-6B29-482E-ABEE-3C34B6CBBB27}"/>
              </a:ext>
            </a:extLst>
          </p:cNvPr>
          <p:cNvSpPr>
            <a:spLocks noGrp="1"/>
          </p:cNvSpPr>
          <p:nvPr>
            <p:ph type="title"/>
          </p:nvPr>
        </p:nvSpPr>
        <p:spPr>
          <a:xfrm>
            <a:off x="642266" y="1582986"/>
            <a:ext cx="3973385" cy="3692028"/>
          </a:xfrm>
          <a:noFill/>
        </p:spPr>
        <p:txBody>
          <a:bodyPr vert="horz" lIns="91440" tIns="45720" rIns="91440" bIns="45720" rtlCol="0" anchor="b">
            <a:normAutofit/>
          </a:bodyPr>
          <a:lstStyle/>
          <a:p>
            <a:r>
              <a:rPr lang="en-US" sz="5200" b="1" dirty="0">
                <a:latin typeface="Segoe UI" panose="020B0502040204020203" pitchFamily="34" charset="0"/>
                <a:cs typeface="Segoe UI" panose="020B0502040204020203" pitchFamily="34" charset="0"/>
              </a:rPr>
              <a:t>Байгалийн </a:t>
            </a:r>
            <a:r>
              <a:rPr lang="en-US" sz="5200" b="1" dirty="0" err="1">
                <a:latin typeface="Segoe UI" panose="020B0502040204020203" pitchFamily="34" charset="0"/>
                <a:cs typeface="Segoe UI" panose="020B0502040204020203" pitchFamily="34" charset="0"/>
              </a:rPr>
              <a:t>баялаг</a:t>
            </a:r>
            <a:r>
              <a:rPr lang="en-US" sz="5200" b="1" dirty="0">
                <a:latin typeface="Segoe UI" panose="020B0502040204020203" pitchFamily="34" charset="0"/>
                <a:cs typeface="Segoe UI" panose="020B0502040204020203" pitchFamily="34" charset="0"/>
              </a:rPr>
              <a:t>, </a:t>
            </a:r>
            <a:r>
              <a:rPr lang="en-US" sz="5200" b="1" dirty="0" err="1">
                <a:latin typeface="Segoe UI" panose="020B0502040204020203" pitchFamily="34" charset="0"/>
                <a:cs typeface="Segoe UI" panose="020B0502040204020203" pitchFamily="34" charset="0"/>
              </a:rPr>
              <a:t>соёлын</a:t>
            </a:r>
            <a:r>
              <a:rPr lang="en-US" sz="5200" b="1" dirty="0">
                <a:latin typeface="Segoe UI" panose="020B0502040204020203" pitchFamily="34" charset="0"/>
                <a:cs typeface="Segoe UI" panose="020B0502040204020203" pitchFamily="34" charset="0"/>
              </a:rPr>
              <a:t> </a:t>
            </a:r>
            <a:r>
              <a:rPr lang="en-US" sz="5200" b="1" dirty="0" err="1">
                <a:latin typeface="Segoe UI" panose="020B0502040204020203" pitchFamily="34" charset="0"/>
                <a:cs typeface="Segoe UI" panose="020B0502040204020203" pitchFamily="34" charset="0"/>
              </a:rPr>
              <a:t>өв</a:t>
            </a:r>
            <a:r>
              <a:rPr lang="en-US" sz="5200" b="1" dirty="0">
                <a:latin typeface="Segoe UI" panose="020B0502040204020203" pitchFamily="34" charset="0"/>
                <a:cs typeface="Segoe UI" panose="020B0502040204020203" pitchFamily="34" charset="0"/>
              </a:rPr>
              <a:t> – гол </a:t>
            </a:r>
            <a:r>
              <a:rPr lang="en-US" sz="5200" b="1" dirty="0" err="1">
                <a:latin typeface="Segoe UI" panose="020B0502040204020203" pitchFamily="34" charset="0"/>
                <a:cs typeface="Segoe UI" panose="020B0502040204020203" pitchFamily="34" charset="0"/>
              </a:rPr>
              <a:t>зарчмууд</a:t>
            </a:r>
            <a:r>
              <a:rPr lang="en-US" sz="5200" b="1" dirty="0">
                <a:latin typeface="Segoe UI" panose="020B0502040204020203" pitchFamily="34" charset="0"/>
                <a:cs typeface="Segoe UI" panose="020B0502040204020203" pitchFamily="34" charset="0"/>
              </a:rPr>
              <a:t> </a:t>
            </a:r>
          </a:p>
        </p:txBody>
      </p:sp>
      <p:pic>
        <p:nvPicPr>
          <p:cNvPr id="7" name="Picture 6" descr="Logo&#10;&#10;Description automatically generated">
            <a:extLst>
              <a:ext uri="{FF2B5EF4-FFF2-40B4-BE49-F238E27FC236}">
                <a16:creationId xmlns:a16="http://schemas.microsoft.com/office/drawing/2014/main" id="{2553276C-1A7E-B14E-997D-1C5A373CC468}"/>
              </a:ext>
            </a:extLst>
          </p:cNvPr>
          <p:cNvPicPr>
            <a:picLocks noChangeAspect="1"/>
          </p:cNvPicPr>
          <p:nvPr/>
        </p:nvPicPr>
        <p:blipFill>
          <a:blip r:embed="rId3"/>
          <a:stretch>
            <a:fillRect/>
          </a:stretch>
        </p:blipFill>
        <p:spPr>
          <a:xfrm>
            <a:off x="283505" y="229294"/>
            <a:ext cx="727148" cy="594164"/>
          </a:xfrm>
          <a:prstGeom prst="rect">
            <a:avLst/>
          </a:prstGeom>
        </p:spPr>
      </p:pic>
      <p:sp>
        <p:nvSpPr>
          <p:cNvPr id="8" name="Slide Number Placeholder 4">
            <a:extLst>
              <a:ext uri="{FF2B5EF4-FFF2-40B4-BE49-F238E27FC236}">
                <a16:creationId xmlns:a16="http://schemas.microsoft.com/office/drawing/2014/main" id="{560D7CDA-1B19-DE4A-B970-0626D465ED4B}"/>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23</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7822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carrying objects on their heads&#10;&#10;Description automatically generated with low confidence">
            <a:extLst>
              <a:ext uri="{FF2B5EF4-FFF2-40B4-BE49-F238E27FC236}">
                <a16:creationId xmlns:a16="http://schemas.microsoft.com/office/drawing/2014/main" id="{63FD7B21-A6A1-E64F-B2F6-FA44806AB4CA}"/>
              </a:ext>
            </a:extLst>
          </p:cNvPr>
          <p:cNvPicPr>
            <a:picLocks noChangeAspect="1"/>
          </p:cNvPicPr>
          <p:nvPr/>
        </p:nvPicPr>
        <p:blipFill rotWithShape="1">
          <a:blip r:embed="rId2"/>
          <a:srcRect t="11765" b="3966"/>
          <a:stretch/>
        </p:blipFill>
        <p:spPr>
          <a:xfrm>
            <a:off x="-1" y="10"/>
            <a:ext cx="12192000" cy="6857990"/>
          </a:xfrm>
          <a:prstGeom prst="rect">
            <a:avLst/>
          </a:prstGeom>
        </p:spPr>
      </p:pic>
      <p:sp>
        <p:nvSpPr>
          <p:cNvPr id="4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D4EC0F6B-B754-D347-BD38-E5E54377FB99}"/>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Байгалийн </a:t>
            </a:r>
            <a:r>
              <a:rPr lang="en-US" sz="2800" dirty="0" err="1">
                <a:latin typeface="Segoe UI" panose="020B0502040204020203" pitchFamily="34" charset="0"/>
                <a:cs typeface="Segoe UI" panose="020B0502040204020203" pitchFamily="34" charset="0"/>
              </a:rPr>
              <a:t>баялаг</a:t>
            </a:r>
            <a:r>
              <a:rPr lang="en-US" sz="2800" dirty="0">
                <a:latin typeface="Segoe UI" panose="020B0502040204020203" pitchFamily="34" charset="0"/>
                <a:cs typeface="Segoe UI" panose="020B0502040204020203" pitchFamily="34" charset="0"/>
              </a:rPr>
              <a:t>, </a:t>
            </a:r>
            <a:r>
              <a:rPr lang="en-US" sz="2800" dirty="0" err="1">
                <a:latin typeface="Segoe UI" panose="020B0502040204020203" pitchFamily="34" charset="0"/>
                <a:cs typeface="Segoe UI" panose="020B0502040204020203" pitchFamily="34" charset="0"/>
              </a:rPr>
              <a:t>соёлын</a:t>
            </a:r>
            <a:r>
              <a:rPr lang="en-US" sz="2800" dirty="0">
                <a:latin typeface="Segoe UI" panose="020B0502040204020203" pitchFamily="34" charset="0"/>
                <a:cs typeface="Segoe UI" panose="020B0502040204020203" pitchFamily="34" charset="0"/>
              </a:rPr>
              <a:t> </a:t>
            </a:r>
            <a:r>
              <a:rPr lang="en-US" sz="2800" dirty="0" err="1">
                <a:latin typeface="Segoe UI" panose="020B0502040204020203" pitchFamily="34" charset="0"/>
                <a:cs typeface="Segoe UI" panose="020B0502040204020203" pitchFamily="34" charset="0"/>
              </a:rPr>
              <a:t>өв</a:t>
            </a:r>
            <a:r>
              <a:rPr lang="en-US" sz="2800" dirty="0">
                <a:latin typeface="Segoe UI" panose="020B0502040204020203" pitchFamily="34" charset="0"/>
                <a:cs typeface="Segoe UI" panose="020B0502040204020203" pitchFamily="34" charset="0"/>
              </a:rPr>
              <a:t> – гол </a:t>
            </a:r>
            <a:r>
              <a:rPr lang="en-US" sz="2800" dirty="0" err="1">
                <a:latin typeface="Segoe UI" panose="020B0502040204020203" pitchFamily="34" charset="0"/>
                <a:cs typeface="Segoe UI" panose="020B0502040204020203" pitchFamily="34" charset="0"/>
              </a:rPr>
              <a:t>зарчмууд</a:t>
            </a:r>
            <a:r>
              <a:rPr lang="en-US" sz="2800" dirty="0">
                <a:latin typeface="Segoe UI" panose="020B0502040204020203" pitchFamily="34" charset="0"/>
                <a:cs typeface="Segoe UI" panose="020B0502040204020203" pitchFamily="34" charset="0"/>
              </a:rPr>
              <a:t> </a:t>
            </a:r>
          </a:p>
        </p:txBody>
      </p:sp>
      <p:cxnSp>
        <p:nvCxnSpPr>
          <p:cNvPr id="48" name="Straight Connector 4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6ECA3-2FE2-034D-A021-A64530EB4738}"/>
              </a:ext>
            </a:extLst>
          </p:cNvPr>
          <p:cNvSpPr>
            <a:spLocks noGrp="1"/>
          </p:cNvSpPr>
          <p:nvPr>
            <p:ph idx="1"/>
          </p:nvPr>
        </p:nvSpPr>
        <p:spPr>
          <a:xfrm>
            <a:off x="525516" y="3417573"/>
            <a:ext cx="4593021" cy="2619839"/>
          </a:xfrm>
        </p:spPr>
        <p:txBody>
          <a:bodyPr vert="horz" lIns="91440" tIns="45720" rIns="91440" bIns="45720" rtlCol="0" anchor="ctr">
            <a:normAutofit/>
          </a:bodyPr>
          <a:lstStyle/>
          <a:p>
            <a:r>
              <a:rPr lang="en-US" sz="1600" b="1" dirty="0">
                <a:latin typeface="Segoe UI" panose="020B0502040204020203" pitchFamily="34" charset="0"/>
                <a:cs typeface="Segoe UI" panose="020B0502040204020203" pitchFamily="34" charset="0"/>
              </a:rPr>
              <a:t>Байгалийн </a:t>
            </a:r>
            <a:r>
              <a:rPr lang="en-US" sz="1600" b="1" dirty="0" err="1">
                <a:latin typeface="Segoe UI" panose="020B0502040204020203" pitchFamily="34" charset="0"/>
                <a:cs typeface="Segoe UI" panose="020B0502040204020203" pitchFamily="34" charset="0"/>
              </a:rPr>
              <a:t>нөөц</a:t>
            </a:r>
            <a:r>
              <a:rPr lang="en-US" sz="1600" b="1" dirty="0">
                <a:latin typeface="Segoe UI" panose="020B0502040204020203" pitchFamily="34" charset="0"/>
                <a:cs typeface="Segoe UI" panose="020B0502040204020203" pitchFamily="34" charset="0"/>
              </a:rPr>
              <a:t> нь </a:t>
            </a:r>
            <a:r>
              <a:rPr lang="en-US" sz="1600" b="1" dirty="0" err="1">
                <a:latin typeface="Segoe UI" panose="020B0502040204020203" pitchFamily="34" charset="0"/>
                <a:cs typeface="Segoe UI" panose="020B0502040204020203" pitchFamily="34" charset="0"/>
              </a:rPr>
              <a:t>хүнсний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үйлдвэрлэл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халаалт</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сайхан</a:t>
            </a:r>
            <a:r>
              <a:rPr lang="en-US" sz="1600" b="1" dirty="0">
                <a:latin typeface="Segoe UI" panose="020B0502040204020203" pitchFamily="34" charset="0"/>
                <a:cs typeface="Segoe UI" panose="020B0502040204020203" pitchFamily="34" charset="0"/>
              </a:rPr>
              <a:t> байдал болон </a:t>
            </a:r>
            <a:r>
              <a:rPr lang="en-US" sz="1600" b="1" dirty="0" err="1">
                <a:latin typeface="Segoe UI" panose="020B0502040204020203" pitchFamily="34" charset="0"/>
                <a:cs typeface="Segoe UI" panose="020B0502040204020203" pitchFamily="34" charset="0"/>
              </a:rPr>
              <a:t>бусад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эдийн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засгийн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үйл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ажиллагаа</a:t>
            </a:r>
            <a:r>
              <a:rPr lang="en-US" sz="1600" b="1" dirty="0">
                <a:latin typeface="Segoe UI" panose="020B0502040204020203" pitchFamily="34" charset="0"/>
                <a:cs typeface="Segoe UI" panose="020B0502040204020203" pitchFamily="34" charset="0"/>
              </a:rPr>
              <a:t> зэрэг олон нийтийн </a:t>
            </a:r>
            <a:r>
              <a:rPr lang="en-US" sz="1600" b="1" dirty="0" err="1">
                <a:latin typeface="Segoe UI" panose="020B0502040204020203" pitchFamily="34" charset="0"/>
                <a:cs typeface="Segoe UI" panose="020B0502040204020203" pitchFamily="34" charset="0"/>
              </a:rPr>
              <a:t>амьжиргаанд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зайлшгүй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шаардлагатай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байж</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болно</a:t>
            </a:r>
            <a:r>
              <a:rPr lang="en-US" sz="1600" b="1" dirty="0">
                <a:latin typeface="Segoe UI" panose="020B0502040204020203" pitchFamily="34" charset="0"/>
                <a:cs typeface="Segoe UI" panose="020B0502040204020203" pitchFamily="34" charset="0"/>
              </a:rPr>
              <a:t>. </a:t>
            </a:r>
          </a:p>
          <a:p>
            <a:r>
              <a:rPr lang="en-US" sz="1600" b="1" dirty="0">
                <a:latin typeface="Segoe UI" panose="020B0502040204020203" pitchFamily="34" charset="0"/>
                <a:cs typeface="Segoe UI" panose="020B0502040204020203" pitchFamily="34" charset="0"/>
              </a:rPr>
              <a:t>Байгалийн </a:t>
            </a:r>
            <a:r>
              <a:rPr lang="en-US" sz="1600" b="1" dirty="0" err="1">
                <a:latin typeface="Segoe UI" panose="020B0502040204020203" pitchFamily="34" charset="0"/>
                <a:cs typeface="Segoe UI" panose="020B0502040204020203" pitchFamily="34" charset="0"/>
              </a:rPr>
              <a:t>экосистем</a:t>
            </a:r>
            <a:r>
              <a:rPr lang="en-US" sz="1600" b="1" dirty="0">
                <a:latin typeface="Segoe UI" panose="020B0502040204020203" pitchFamily="34" charset="0"/>
                <a:cs typeface="Segoe UI" panose="020B0502040204020203" pitchFamily="34" charset="0"/>
              </a:rPr>
              <a:t> зэрэг байгалийн </a:t>
            </a:r>
            <a:r>
              <a:rPr lang="en-US" sz="1600" b="1" dirty="0" err="1">
                <a:latin typeface="Segoe UI" panose="020B0502040204020203" pitchFamily="34" charset="0"/>
                <a:cs typeface="Segoe UI" panose="020B0502040204020203" pitchFamily="34" charset="0"/>
              </a:rPr>
              <a:t>нөөц</a:t>
            </a:r>
            <a:r>
              <a:rPr lang="en-US" sz="1600" b="1" dirty="0">
                <a:latin typeface="Segoe UI" panose="020B0502040204020203" pitchFamily="34" charset="0"/>
                <a:cs typeface="Segoe UI" panose="020B0502040204020203" pitchFamily="34" charset="0"/>
              </a:rPr>
              <a:t> нь </a:t>
            </a:r>
            <a:r>
              <a:rPr lang="en-US" sz="1600" b="1" dirty="0" err="1">
                <a:latin typeface="Segoe UI" panose="020B0502040204020203" pitchFamily="34" charset="0"/>
                <a:cs typeface="Segoe UI" panose="020B0502040204020203" pitchFamily="34" charset="0"/>
              </a:rPr>
              <a:t>орон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нутгийн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амьтан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ургамал</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ховордсон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амьтдын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оршин</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тогтнох</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биологийн</a:t>
            </a:r>
            <a:r>
              <a:rPr lang="en-US" sz="1600" b="1" dirty="0">
                <a:latin typeface="Segoe UI" panose="020B0502040204020203" pitchFamily="34" charset="0"/>
                <a:cs typeface="Segoe UI" panose="020B0502040204020203" pitchFamily="34" charset="0"/>
              </a:rPr>
              <a:t> олон </a:t>
            </a:r>
            <a:r>
              <a:rPr lang="en-US" sz="1600" b="1" dirty="0" err="1">
                <a:latin typeface="Segoe UI" panose="020B0502040204020203" pitchFamily="34" charset="0"/>
                <a:cs typeface="Segoe UI" panose="020B0502040204020203" pitchFamily="34" charset="0"/>
              </a:rPr>
              <a:t>янз</a:t>
            </a:r>
            <a:r>
              <a:rPr lang="en-US" sz="1600" b="1" dirty="0">
                <a:latin typeface="Segoe UI" panose="020B0502040204020203" pitchFamily="34" charset="0"/>
                <a:cs typeface="Segoe UI" panose="020B0502040204020203" pitchFamily="34" charset="0"/>
              </a:rPr>
              <a:t> байдлыг </a:t>
            </a:r>
            <a:r>
              <a:rPr lang="en-US" sz="1600" b="1" dirty="0" err="1">
                <a:latin typeface="Segoe UI" panose="020B0502040204020203" pitchFamily="34" charset="0"/>
                <a:cs typeface="Segoe UI" panose="020B0502040204020203" pitchFamily="34" charset="0"/>
              </a:rPr>
              <a:t>хамгаалахад</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зайлшгүй</a:t>
            </a:r>
            <a:r>
              <a:rPr lang="en-US" sz="1600" b="1" dirty="0">
                <a:latin typeface="Segoe UI" panose="020B0502040204020203" pitchFamily="34" charset="0"/>
                <a:cs typeface="Segoe UI" panose="020B0502040204020203" pitchFamily="34" charset="0"/>
              </a:rPr>
              <a:t> </a:t>
            </a:r>
            <a:r>
              <a:rPr lang="en-US" sz="1600" b="1" dirty="0" err="1">
                <a:latin typeface="Segoe UI" panose="020B0502040204020203" pitchFamily="34" charset="0"/>
                <a:cs typeface="Segoe UI" panose="020B0502040204020203" pitchFamily="34" charset="0"/>
              </a:rPr>
              <a:t>шаардлагатай</a:t>
            </a:r>
            <a:r>
              <a:rPr lang="en-US" sz="1600" b="1" dirty="0">
                <a:latin typeface="Segoe UI" panose="020B0502040204020203" pitchFamily="34" charset="0"/>
                <a:cs typeface="Segoe UI" panose="020B0502040204020203" pitchFamily="34" charset="0"/>
              </a:rPr>
              <a:t>. </a:t>
            </a:r>
            <a:endParaRPr lang="en-US" sz="1600" dirty="0">
              <a:latin typeface="Segoe UI" panose="020B0502040204020203" pitchFamily="34" charset="0"/>
              <a:cs typeface="Segoe UI" panose="020B0502040204020203" pitchFamily="34" charset="0"/>
            </a:endParaRPr>
          </a:p>
        </p:txBody>
      </p:sp>
      <p:pic>
        <p:nvPicPr>
          <p:cNvPr id="7" name="Picture 6" descr="Logo&#10;&#10;Description automatically generated">
            <a:extLst>
              <a:ext uri="{FF2B5EF4-FFF2-40B4-BE49-F238E27FC236}">
                <a16:creationId xmlns:a16="http://schemas.microsoft.com/office/drawing/2014/main" id="{D1B6B8F6-482D-1448-B304-4C860178867C}"/>
              </a:ext>
            </a:extLst>
          </p:cNvPr>
          <p:cNvPicPr>
            <a:picLocks noChangeAspect="1"/>
          </p:cNvPicPr>
          <p:nvPr/>
        </p:nvPicPr>
        <p:blipFill>
          <a:blip r:embed="rId3"/>
          <a:stretch>
            <a:fillRect/>
          </a:stretch>
        </p:blipFill>
        <p:spPr>
          <a:xfrm>
            <a:off x="283505" y="229294"/>
            <a:ext cx="727148" cy="594164"/>
          </a:xfrm>
          <a:prstGeom prst="rect">
            <a:avLst/>
          </a:prstGeom>
        </p:spPr>
      </p:pic>
      <p:sp>
        <p:nvSpPr>
          <p:cNvPr id="9" name="Slide Number Placeholder 4">
            <a:extLst>
              <a:ext uri="{FF2B5EF4-FFF2-40B4-BE49-F238E27FC236}">
                <a16:creationId xmlns:a16="http://schemas.microsoft.com/office/drawing/2014/main" id="{F0996E68-2C84-2142-9C47-2E332B1934C6}"/>
              </a:ext>
            </a:extLst>
          </p:cNvPr>
          <p:cNvSpPr>
            <a:spLocks noGrp="1"/>
          </p:cNvSpPr>
          <p:nvPr>
            <p:ph type="sldNum" sz="quarter" idx="12"/>
          </p:nvPr>
        </p:nvSpPr>
        <p:spPr>
          <a:xfrm>
            <a:off x="8620427" y="6372392"/>
            <a:ext cx="301752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24</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27204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person&#10;&#10;Description automatically generated">
            <a:extLst>
              <a:ext uri="{FF2B5EF4-FFF2-40B4-BE49-F238E27FC236}">
                <a16:creationId xmlns:a16="http://schemas.microsoft.com/office/drawing/2014/main" id="{B5CF84B6-CC68-4B8D-9068-BC034C2DBEB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49322-1ECC-4B4C-8CDB-009E6A625D28}"/>
              </a:ext>
            </a:extLst>
          </p:cNvPr>
          <p:cNvSpPr>
            <a:spLocks noGrp="1"/>
          </p:cNvSpPr>
          <p:nvPr>
            <p:ph idx="1"/>
          </p:nvPr>
        </p:nvSpPr>
        <p:spPr>
          <a:xfrm>
            <a:off x="8162981" y="1557619"/>
            <a:ext cx="3822189" cy="3742762"/>
          </a:xfrm>
        </p:spPr>
        <p:txBody>
          <a:bodyPr>
            <a:normAutofit/>
          </a:bodyPr>
          <a:lstStyle/>
          <a:p>
            <a:r>
              <a:rPr lang="az-Cyrl-AZ" sz="2000" b="1">
                <a:latin typeface="Segoe UI" panose="020B0502040204020203" pitchFamily="34" charset="0"/>
                <a:cs typeface="Segoe UI" panose="020B0502040204020203" pitchFamily="34" charset="0"/>
              </a:rPr>
              <a:t>Шашны ач холбогдол бүхий дурсгалт газрууд, археологийн дурсгалт газрууд зэрэг соёлын өвийг тухайн орон нутагт үнэлдэг бөгөөд ийм дурсгалт газар гэмтсэн тохиолдолд НҮБ болон олон нийт, засгийн газрын харилцаанд сөргөөр нөлөөлдөг. </a:t>
            </a:r>
            <a:endParaRPr lang="rw-RW" sz="2000"/>
          </a:p>
        </p:txBody>
      </p:sp>
      <p:pic>
        <p:nvPicPr>
          <p:cNvPr id="7" name="Picture 6" descr="Logo&#10;&#10;Description automatically generated">
            <a:extLst>
              <a:ext uri="{FF2B5EF4-FFF2-40B4-BE49-F238E27FC236}">
                <a16:creationId xmlns:a16="http://schemas.microsoft.com/office/drawing/2014/main" id="{F602FE94-1569-4947-9258-84491C774F1C}"/>
              </a:ext>
            </a:extLst>
          </p:cNvPr>
          <p:cNvPicPr>
            <a:picLocks noChangeAspect="1"/>
          </p:cNvPicPr>
          <p:nvPr/>
        </p:nvPicPr>
        <p:blipFill>
          <a:blip r:embed="rId3"/>
          <a:stretch>
            <a:fillRect/>
          </a:stretch>
        </p:blipFill>
        <p:spPr>
          <a:xfrm>
            <a:off x="283505" y="229294"/>
            <a:ext cx="727148" cy="594164"/>
          </a:xfrm>
          <a:prstGeom prst="rect">
            <a:avLst/>
          </a:prstGeom>
        </p:spPr>
      </p:pic>
      <p:sp>
        <p:nvSpPr>
          <p:cNvPr id="8" name="Slide Number Placeholder 4">
            <a:extLst>
              <a:ext uri="{FF2B5EF4-FFF2-40B4-BE49-F238E27FC236}">
                <a16:creationId xmlns:a16="http://schemas.microsoft.com/office/drawing/2014/main" id="{646A74CD-4F07-FB42-87A7-A0FBDFFE80B0}"/>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25</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9157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6">
            <a:extLst>
              <a:ext uri="{FF2B5EF4-FFF2-40B4-BE49-F238E27FC236}">
                <a16:creationId xmlns:a16="http://schemas.microsoft.com/office/drawing/2014/main" id="{F3CA701F-CE8E-7848-9945-22DE5749B9B1}"/>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az-Cyrl-AZ" sz="3200" b="1" dirty="0">
                <a:solidFill>
                  <a:srgbClr val="FFFFFF"/>
                </a:solidFill>
                <a:latin typeface="Segoe UI" panose="020B0502040204020203" pitchFamily="34" charset="0"/>
                <a:cs typeface="Segoe UI" panose="020B0502040204020203" pitchFamily="34" charset="0"/>
              </a:rPr>
              <a:t>Байгалийн баялаг, соёлын өв – гол зарчмууд </a:t>
            </a:r>
            <a:endParaRPr lang="en-US" sz="3200" b="1" kern="1200" dirty="0">
              <a:solidFill>
                <a:srgbClr val="FFFFFF"/>
              </a:solidFill>
              <a:latin typeface="Segoe UI" panose="020B0502040204020203" pitchFamily="34" charset="0"/>
              <a:cs typeface="Segoe UI" panose="020B0502040204020203" pitchFamily="34" charset="0"/>
            </a:endParaRPr>
          </a:p>
        </p:txBody>
      </p:sp>
      <p:graphicFrame>
        <p:nvGraphicFramePr>
          <p:cNvPr id="4" name="Table 9">
            <a:extLst>
              <a:ext uri="{FF2B5EF4-FFF2-40B4-BE49-F238E27FC236}">
                <a16:creationId xmlns:a16="http://schemas.microsoft.com/office/drawing/2014/main" id="{380C452D-A24F-8B4C-A4B5-622B9D1C8CFC}"/>
              </a:ext>
            </a:extLst>
          </p:cNvPr>
          <p:cNvGraphicFramePr>
            <a:graphicFrameLocks noGrp="1"/>
          </p:cNvGraphicFramePr>
          <p:nvPr>
            <p:ph idx="1"/>
            <p:extLst>
              <p:ext uri="{D42A27DB-BD31-4B8C-83A1-F6EECF244321}">
                <p14:modId xmlns:p14="http://schemas.microsoft.com/office/powerpoint/2010/main" val="2513350453"/>
              </p:ext>
            </p:extLst>
          </p:nvPr>
        </p:nvGraphicFramePr>
        <p:xfrm>
          <a:off x="4119689" y="287174"/>
          <a:ext cx="7741260" cy="5904013"/>
        </p:xfrm>
        <a:graphic>
          <a:graphicData uri="http://schemas.openxmlformats.org/drawingml/2006/table">
            <a:tbl>
              <a:tblPr firstRow="1" bandRow="1">
                <a:tableStyleId>{5C22544A-7EE6-4342-B048-85BDC9FD1C3A}</a:tableStyleId>
              </a:tblPr>
              <a:tblGrid>
                <a:gridCol w="3904734">
                  <a:extLst>
                    <a:ext uri="{9D8B030D-6E8A-4147-A177-3AD203B41FA5}">
                      <a16:colId xmlns:a16="http://schemas.microsoft.com/office/drawing/2014/main" val="3962060694"/>
                    </a:ext>
                  </a:extLst>
                </a:gridCol>
                <a:gridCol w="3836526">
                  <a:extLst>
                    <a:ext uri="{9D8B030D-6E8A-4147-A177-3AD203B41FA5}">
                      <a16:colId xmlns:a16="http://schemas.microsoft.com/office/drawing/2014/main" val="2966013420"/>
                    </a:ext>
                  </a:extLst>
                </a:gridCol>
              </a:tblGrid>
              <a:tr h="390246">
                <a:tc>
                  <a:txBody>
                    <a:bodyPr/>
                    <a:lstStyle/>
                    <a:p>
                      <a:r>
                        <a:rPr lang="mn-MN" sz="1800" b="1" kern="1200">
                          <a:solidFill>
                            <a:schemeClr val="lt1"/>
                          </a:solidFill>
                          <a:effectLst/>
                          <a:latin typeface="+mn-lt"/>
                          <a:ea typeface="+mn-ea"/>
                          <a:cs typeface="+mn-cs"/>
                        </a:rPr>
                        <a:t>Болно</a:t>
                      </a:r>
                      <a:r>
                        <a:rPr lang="en-US" dirty="0">
                          <a:effectLst/>
                        </a:rPr>
                        <a:t> </a:t>
                      </a:r>
                      <a:endParaRPr lang="en-US" sz="1600" b="1" dirty="0">
                        <a:latin typeface="Calibri" panose="020F0502020204030204" pitchFamily="34" charset="0"/>
                        <a:cs typeface="Calibri" panose="020F0502020204030204" pitchFamily="34" charset="0"/>
                      </a:endParaRPr>
                    </a:p>
                  </a:txBody>
                  <a:tcPr marL="77685" marR="77685" marT="38843" marB="38843"/>
                </a:tc>
                <a:tc>
                  <a:txBody>
                    <a:bodyPr/>
                    <a:lstStyle/>
                    <a:p>
                      <a:r>
                        <a:rPr lang="mn-MN" sz="1800" b="1" kern="1200">
                          <a:solidFill>
                            <a:schemeClr val="lt1"/>
                          </a:solidFill>
                          <a:effectLst/>
                          <a:latin typeface="+mn-lt"/>
                          <a:ea typeface="+mn-ea"/>
                          <a:cs typeface="+mn-cs"/>
                        </a:rPr>
                        <a:t>Болохгүй</a:t>
                      </a:r>
                      <a:r>
                        <a:rPr lang="en-US" sz="1600" dirty="0">
                          <a:effectLst/>
                        </a:rPr>
                        <a:t> </a:t>
                      </a:r>
                      <a:endParaRPr lang="en-US" sz="1600" b="1" dirty="0">
                        <a:latin typeface="Calibri" panose="020F0502020204030204" pitchFamily="34" charset="0"/>
                        <a:cs typeface="Calibri" panose="020F0502020204030204" pitchFamily="34" charset="0"/>
                      </a:endParaRPr>
                    </a:p>
                  </a:txBody>
                  <a:tcPr marL="77685" marR="77685" marT="38843" marB="38843"/>
                </a:tc>
                <a:extLst>
                  <a:ext uri="{0D108BD9-81ED-4DB2-BD59-A6C34878D82A}">
                    <a16:rowId xmlns:a16="http://schemas.microsoft.com/office/drawing/2014/main" val="1539128937"/>
                  </a:ext>
                </a:extLst>
              </a:tr>
              <a:tr h="547662">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Мод тарих, байгаль орчныг цэвэрлэх үйл ажиллагаанд оролцох.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Нүүрс эсвэл түлээ битгий худалдаж ав. Энэ нь орон нутгийн ойг устгахад нөлөөлдөг.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2395052548"/>
                  </a:ext>
                </a:extLst>
              </a:tr>
              <a:tr h="547662">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Хог хаягдлыг зөв зохицуулснаар ой хээрийн түймрийн эрсдэлийг бууруулна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Хоол хийхдээ нүүрс түлээ ашиглаж болохгүй.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2364145952"/>
                  </a:ext>
                </a:extLst>
              </a:tr>
              <a:tr h="779319">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Соёл, шашин, түүхийн дурсгалт газруудыг мэддэг байх, орон нутгийн соёлын зан үйлд хүндэтгэлтэй хандах.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Бэлэг дурсгалын зүйл, бутны мах худалдаж авах замаар зэрлэг ан амьтдыг хулгайгаар агнахыг бүү дэмж.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609695888"/>
                  </a:ext>
                </a:extLst>
              </a:tr>
              <a:tr h="581771">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Ашигтай хэвлэх, тухайлбал цаасны хэрэглээг багасгах, цаасны хоёр талд хэвлэх, дахин боловсруулсан цаас ашиглах зэрэг дадлага хийх.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Баазад золбин нохой, муур тэжээх, хүнсний хог хаягдлыг буруу хадгалах зэргээр тэжээж болохгүй.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025284483"/>
                  </a:ext>
                </a:extLst>
              </a:tr>
              <a:tr h="43826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rgbClr val="00B050"/>
                          </a:solidFill>
                          <a:latin typeface="Calibri" panose="020F0502020204030204" pitchFamily="34" charset="0"/>
                          <a:cs typeface="Calibri" panose="020F0502020204030204" pitchFamily="34" charset="0"/>
                        </a:rPr>
                        <a:t> </a:t>
                      </a:r>
                      <a:r>
                        <a:rPr lang="az-Cyrl-AZ" sz="1400" b="1">
                          <a:solidFill>
                            <a:schemeClr val="tx1"/>
                          </a:solidFill>
                          <a:latin typeface="Calibri" panose="020F0502020204030204" pitchFamily="34" charset="0"/>
                          <a:cs typeface="Calibri" panose="020F0502020204030204" pitchFamily="34" charset="0"/>
                        </a:rPr>
                        <a:t>Боловсорч гүйцсэн модыг огтлохын өмнө ажиллагааны хариуцсан офицероос зөвшөөрөл аваарай.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Уугуул амьтдыг бүү тэжээ.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136201911"/>
                  </a:ext>
                </a:extLst>
              </a:tr>
              <a:tr h="928984">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Зэрлэг амьтан, зэрлэг ургамал, амьд болон үхсэн, эсхүл аливаа эд агуурсыг агнах, мод бэлтгэх, бэлтгэх, цуглуулах, худалдан авах, олж авахыг хориглоно.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901578166"/>
                  </a:ext>
                </a:extLst>
              </a:tr>
              <a:tr h="511444">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Тухайн орон нутагт нутагшаагүй ургамал, үрийг эх орноосоо авчирч болохгүй.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238950554"/>
                  </a:ext>
                </a:extLst>
              </a:tr>
              <a:tr h="547662">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az-Cyrl-AZ" sz="1400" b="1">
                          <a:solidFill>
                            <a:schemeClr val="tx1"/>
                          </a:solidFill>
                          <a:latin typeface="Calibri" panose="020F0502020204030204" pitchFamily="34" charset="0"/>
                          <a:ea typeface="DengXian" panose="02010600030101010101" pitchFamily="2" charset="-122"/>
                          <a:cs typeface="Calibri" panose="020F0502020204030204" pitchFamily="34" charset="0"/>
                        </a:rPr>
                        <a:t>Тухайн орон нутагт хортой зүйл тарьж болохгүй.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1851555106"/>
                  </a:ext>
                </a:extLst>
              </a:tr>
            </a:tbl>
          </a:graphicData>
        </a:graphic>
      </p:graphicFrame>
      <p:pic>
        <p:nvPicPr>
          <p:cNvPr id="9" name="Picture 8" descr="A picture containing drawing&#10;&#10;Description automatically generated">
            <a:extLst>
              <a:ext uri="{FF2B5EF4-FFF2-40B4-BE49-F238E27FC236}">
                <a16:creationId xmlns:a16="http://schemas.microsoft.com/office/drawing/2014/main" id="{6E106D86-3E8E-4B6F-A81B-CB19788E6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344" y="5737028"/>
            <a:ext cx="919894" cy="984447"/>
          </a:xfrm>
          <a:prstGeom prst="rect">
            <a:avLst/>
          </a:prstGeom>
        </p:spPr>
      </p:pic>
      <p:sp>
        <p:nvSpPr>
          <p:cNvPr id="7" name="Slide Number Placeholder 4">
            <a:extLst>
              <a:ext uri="{FF2B5EF4-FFF2-40B4-BE49-F238E27FC236}">
                <a16:creationId xmlns:a16="http://schemas.microsoft.com/office/drawing/2014/main" id="{7C53DE41-3A6C-A844-A233-42912ECD3ED1}"/>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26</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322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4D7C61C-F183-EC41-9154-CA590B4D52D7}"/>
              </a:ext>
            </a:extLst>
          </p:cNvPr>
          <p:cNvSpPr txBox="1">
            <a:spLocks/>
          </p:cNvSpPr>
          <p:nvPr/>
        </p:nvSpPr>
        <p:spPr>
          <a:xfrm>
            <a:off x="812786" y="2675169"/>
            <a:ext cx="10516892" cy="1339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az-Cyrl-AZ" b="1">
                <a:solidFill>
                  <a:srgbClr val="FF0000"/>
                </a:solidFill>
                <a:latin typeface="Segoe UI" panose="020B0502040204020203" pitchFamily="34" charset="0"/>
                <a:cs typeface="Segoe UI" panose="020B0502040204020203" pitchFamily="34" charset="0"/>
              </a:rPr>
              <a:t>Байршилд суурилсан хуудас </a:t>
            </a:r>
            <a:endParaRPr lang="en-US" b="1" dirty="0">
              <a:solidFill>
                <a:srgbClr val="FF0000"/>
              </a:solidFill>
              <a:latin typeface="Segoe UI" panose="020B0502040204020203" pitchFamily="34" charset="0"/>
              <a:cs typeface="Segoe UI" panose="020B0502040204020203" pitchFamily="34" charset="0"/>
            </a:endParaRPr>
          </a:p>
          <a:p>
            <a:pPr marL="0" indent="0" algn="ctr">
              <a:buNone/>
            </a:pPr>
            <a:r>
              <a:rPr lang="az-Cyrl-AZ" sz="2000" b="1">
                <a:solidFill>
                  <a:srgbClr val="FF0000"/>
                </a:solidFill>
                <a:latin typeface="Segoe UI" panose="020B0502040204020203" pitchFamily="34" charset="0"/>
                <a:cs typeface="Segoe UI" panose="020B0502040204020203" pitchFamily="34" charset="0"/>
              </a:rPr>
              <a:t>Орон нутгийн орчны талаар илүү тодорхой зааварчилгааг нэмэх </a:t>
            </a:r>
            <a:endParaRPr lang="rw-RW">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5287689-EE67-9D4F-B4B5-96AA7942FD62}"/>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a:solidFill>
                <a:srgbClr val="FF0000"/>
              </a:solidFill>
            </a:endParaRPr>
          </a:p>
        </p:txBody>
      </p:sp>
      <p:pic>
        <p:nvPicPr>
          <p:cNvPr id="6" name="Picture 5" descr="Logo&#10;&#10;Description automatically generated">
            <a:extLst>
              <a:ext uri="{FF2B5EF4-FFF2-40B4-BE49-F238E27FC236}">
                <a16:creationId xmlns:a16="http://schemas.microsoft.com/office/drawing/2014/main" id="{4DD4256A-FDF9-1E46-AFE6-6DD8C490A76E}"/>
              </a:ext>
            </a:extLst>
          </p:cNvPr>
          <p:cNvPicPr>
            <a:picLocks noChangeAspect="1"/>
          </p:cNvPicPr>
          <p:nvPr/>
        </p:nvPicPr>
        <p:blipFill>
          <a:blip r:embed="rId2"/>
          <a:stretch>
            <a:fillRect/>
          </a:stretch>
        </p:blipFill>
        <p:spPr>
          <a:xfrm>
            <a:off x="283505" y="229294"/>
            <a:ext cx="727148" cy="594164"/>
          </a:xfrm>
          <a:prstGeom prst="rect">
            <a:avLst/>
          </a:prstGeom>
        </p:spPr>
      </p:pic>
      <p:sp>
        <p:nvSpPr>
          <p:cNvPr id="7" name="Slide Number Placeholder 4">
            <a:extLst>
              <a:ext uri="{FF2B5EF4-FFF2-40B4-BE49-F238E27FC236}">
                <a16:creationId xmlns:a16="http://schemas.microsoft.com/office/drawing/2014/main" id="{1529EBA9-28FA-CC4D-9645-FC3F8EBEF9C6}"/>
              </a:ext>
            </a:extLst>
          </p:cNvPr>
          <p:cNvSpPr>
            <a:spLocks noGrp="1"/>
          </p:cNvSpPr>
          <p:nvPr>
            <p:ph type="sldNum" sz="quarter" idx="12"/>
          </p:nvPr>
        </p:nvSpPr>
        <p:spPr>
          <a:xfrm>
            <a:off x="8901965" y="6372392"/>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chemeClr val="tx1"/>
                </a:solidFill>
                <a:latin typeface="Segoe UI" panose="020B0502040204020203" pitchFamily="34" charset="0"/>
                <a:cs typeface="Segoe UI" panose="020B0502040204020203" pitchFamily="34" charset="0"/>
              </a:rPr>
              <a:pPr>
                <a:spcAft>
                  <a:spcPts val="600"/>
                </a:spcAft>
                <a:defRPr/>
              </a:pPr>
              <a:t>27</a:t>
            </a:fld>
            <a:endParaRPr lang="en-US" sz="16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465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flag on a pole&#10;&#10;Description automatically generated with medium confidence">
            <a:extLst>
              <a:ext uri="{FF2B5EF4-FFF2-40B4-BE49-F238E27FC236}">
                <a16:creationId xmlns:a16="http://schemas.microsoft.com/office/drawing/2014/main" id="{5D83CCC0-243A-4177-AF3D-67A52507CBB9}"/>
              </a:ext>
            </a:extLst>
          </p:cNvPr>
          <p:cNvPicPr>
            <a:picLocks noChangeAspect="1"/>
          </p:cNvPicPr>
          <p:nvPr/>
        </p:nvPicPr>
        <p:blipFill rotWithShape="1">
          <a:blip r:embed="rId2"/>
          <a:srcRect l="9091" t="21640" b="4250"/>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59CEC-5DC3-E94D-B609-997EAE0D00D6}"/>
              </a:ext>
            </a:extLst>
          </p:cNvPr>
          <p:cNvSpPr>
            <a:spLocks noGrp="1"/>
          </p:cNvSpPr>
          <p:nvPr>
            <p:ph idx="1"/>
          </p:nvPr>
        </p:nvSpPr>
        <p:spPr>
          <a:xfrm>
            <a:off x="7621031" y="1019730"/>
            <a:ext cx="4062642" cy="2754086"/>
          </a:xfrm>
        </p:spPr>
        <p:txBody>
          <a:bodyPr anchor="t">
            <a:normAutofit/>
          </a:bodyPr>
          <a:lstStyle/>
          <a:p>
            <a:pPr marL="0" indent="0">
              <a:buNone/>
            </a:pPr>
            <a:r>
              <a:rPr lang="en-US" sz="1800" b="1" dirty="0">
                <a:latin typeface="Segoe UI" panose="020B0502040204020203" pitchFamily="34" charset="0"/>
                <a:cs typeface="Segoe UI" panose="020B0502040204020203" pitchFamily="34" charset="0"/>
              </a:rPr>
              <a:t>Brought to you by the Department of Operational Support and the Department of Peace Operations</a:t>
            </a:r>
            <a:endParaRPr lang="rw-RW" sz="1800"/>
          </a:p>
        </p:txBody>
      </p:sp>
      <p:pic>
        <p:nvPicPr>
          <p:cNvPr id="7" name="Picture 6" descr="Icon&#10;&#10;Description automatically generated with low confidence">
            <a:extLst>
              <a:ext uri="{FF2B5EF4-FFF2-40B4-BE49-F238E27FC236}">
                <a16:creationId xmlns:a16="http://schemas.microsoft.com/office/drawing/2014/main" id="{31EBC574-0EFF-4AF1-A991-66E81201FBFF}"/>
              </a:ext>
            </a:extLst>
          </p:cNvPr>
          <p:cNvPicPr>
            <a:picLocks noChangeAspect="1"/>
          </p:cNvPicPr>
          <p:nvPr/>
        </p:nvPicPr>
        <p:blipFill>
          <a:blip r:embed="rId3"/>
          <a:stretch>
            <a:fillRect/>
          </a:stretch>
        </p:blipFill>
        <p:spPr>
          <a:xfrm>
            <a:off x="8964355" y="3482483"/>
            <a:ext cx="1602396" cy="160239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A020C313-FFF6-40E3-9E72-BEA4EFD3F352}"/>
              </a:ext>
            </a:extLst>
          </p:cNvPr>
          <p:cNvPicPr>
            <a:picLocks noChangeAspect="1"/>
          </p:cNvPicPr>
          <p:nvPr/>
        </p:nvPicPr>
        <p:blipFill>
          <a:blip r:embed="rId4"/>
          <a:stretch>
            <a:fillRect/>
          </a:stretch>
        </p:blipFill>
        <p:spPr>
          <a:xfrm>
            <a:off x="7938781" y="2175661"/>
            <a:ext cx="3427141" cy="1253023"/>
          </a:xfrm>
          <a:prstGeom prst="rect">
            <a:avLst/>
          </a:prstGeom>
        </p:spPr>
      </p:pic>
      <p:sp>
        <p:nvSpPr>
          <p:cNvPr id="9" name="Slide Number Placeholder 4">
            <a:extLst>
              <a:ext uri="{FF2B5EF4-FFF2-40B4-BE49-F238E27FC236}">
                <a16:creationId xmlns:a16="http://schemas.microsoft.com/office/drawing/2014/main" id="{2D63AA18-BAD9-C04A-9259-764E37F88A24}"/>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28</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5537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sky, outdoor, person, grass&#10;&#10;Description automatically generated">
            <a:extLst>
              <a:ext uri="{FF2B5EF4-FFF2-40B4-BE49-F238E27FC236}">
                <a16:creationId xmlns:a16="http://schemas.microsoft.com/office/drawing/2014/main" id="{1483895F-026B-4707-98A4-FB81207ACC2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C27A6F-5615-2645-B2F5-51BE1CACCAD1}"/>
              </a:ext>
            </a:extLst>
          </p:cNvPr>
          <p:cNvSpPr>
            <a:spLocks noGrp="1"/>
          </p:cNvSpPr>
          <p:nvPr>
            <p:ph idx="1"/>
          </p:nvPr>
        </p:nvSpPr>
        <p:spPr>
          <a:xfrm>
            <a:off x="449452" y="2825050"/>
            <a:ext cx="4210938" cy="1207901"/>
          </a:xfrm>
        </p:spPr>
        <p:txBody>
          <a:bodyPr>
            <a:normAutofit/>
          </a:bodyPr>
          <a:lstStyle/>
          <a:p>
            <a:pPr marL="0" indent="0">
              <a:buNone/>
            </a:pPr>
            <a:r>
              <a:rPr lang="az-Cyrl-AZ" sz="6000" b="1" dirty="0">
                <a:latin typeface="Segoe UI" panose="020B0502040204020203" pitchFamily="34" charset="0"/>
                <a:cs typeface="Segoe UI" panose="020B0502040204020203" pitchFamily="34" charset="0"/>
              </a:rPr>
              <a:t>Баярлалаа </a:t>
            </a:r>
            <a:endParaRPr lang="en-US" sz="6000" b="1" dirty="0">
              <a:latin typeface="Segoe UI" panose="020B0502040204020203" pitchFamily="34" charset="0"/>
              <a:cs typeface="Segoe UI" panose="020B0502040204020203" pitchFamily="34" charset="0"/>
            </a:endParaRPr>
          </a:p>
        </p:txBody>
      </p:sp>
      <p:pic>
        <p:nvPicPr>
          <p:cNvPr id="8" name="Picture 7" descr="Logo&#10;&#10;Description automatically generated">
            <a:extLst>
              <a:ext uri="{FF2B5EF4-FFF2-40B4-BE49-F238E27FC236}">
                <a16:creationId xmlns:a16="http://schemas.microsoft.com/office/drawing/2014/main" id="{555CA4D0-C4D7-3A4F-8590-2B16993E0643}"/>
              </a:ext>
            </a:extLst>
          </p:cNvPr>
          <p:cNvPicPr>
            <a:picLocks noChangeAspect="1"/>
          </p:cNvPicPr>
          <p:nvPr/>
        </p:nvPicPr>
        <p:blipFill>
          <a:blip r:embed="rId3"/>
          <a:stretch>
            <a:fillRect/>
          </a:stretch>
        </p:blipFill>
        <p:spPr>
          <a:xfrm>
            <a:off x="283505" y="229294"/>
            <a:ext cx="727148" cy="594164"/>
          </a:xfrm>
          <a:prstGeom prst="rect">
            <a:avLst/>
          </a:prstGeom>
        </p:spPr>
      </p:pic>
      <p:sp>
        <p:nvSpPr>
          <p:cNvPr id="9" name="Slide Number Placeholder 4">
            <a:extLst>
              <a:ext uri="{FF2B5EF4-FFF2-40B4-BE49-F238E27FC236}">
                <a16:creationId xmlns:a16="http://schemas.microsoft.com/office/drawing/2014/main" id="{3DF2B273-9634-9640-A04C-D024BEDF517F}"/>
              </a:ext>
            </a:extLst>
          </p:cNvPr>
          <p:cNvSpPr txBox="1">
            <a:spLocks/>
          </p:cNvSpPr>
          <p:nvPr/>
        </p:nvSpPr>
        <p:spPr>
          <a:xfrm>
            <a:off x="8901965" y="6372392"/>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C752A0BD-0866-3242-8D3D-E9BB77ED850E}" type="slidenum">
              <a:rPr lang="en-US" sz="1600" smtClean="0">
                <a:solidFill>
                  <a:schemeClr val="bg1"/>
                </a:solidFill>
                <a:latin typeface="Segoe UI" panose="020B0502040204020203" pitchFamily="34" charset="0"/>
                <a:cs typeface="Segoe UI" panose="020B0502040204020203" pitchFamily="34" charset="0"/>
              </a:rPr>
              <a:pPr>
                <a:spcAft>
                  <a:spcPts val="600"/>
                </a:spcAft>
                <a:defRPr/>
              </a:pPr>
              <a:t>29</a:t>
            </a:fld>
            <a:endParaRPr lang="en-US" sz="1600"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952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50312b7-9e6d-41ed-8303-81d33f670353" xsi:nil="true"/>
    <https_x003a__x002f__x002f_twitter_x002e_com_x002f_unmissmedia_x002f_status_x002f_1469238410435076101 xmlns="150312b7-9e6d-41ed-8303-81d33f670353">
      <Url xsi:nil="true"/>
      <Description xsi:nil="true"/>
    </https_x003a__x002f__x002f_twitter_x002e_com_x002f_unmissmedia_x002f_status_x002f_1469238410435076101>
    <TaxCatchAll xmlns="985ec44e-1bab-4c0b-9df0-6ba128686fc9" xsi:nil="true"/>
    <Mission xmlns="150312b7-9e6d-41ed-8303-81d33f670353" xsi:nil="true"/>
    <Thematicissues xmlns="150312b7-9e6d-41ed-8303-81d33f670353" xsi:nil="true"/>
    <lcf76f155ced4ddcb4097134ff3c332f xmlns="150312b7-9e6d-41ed-8303-81d33f67035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16EE5BA183974182AB9A5F97050164" ma:contentTypeVersion="34" ma:contentTypeDescription="Create a new document." ma:contentTypeScope="" ma:versionID="15f98b6ddecd48002296d8377112ed7d">
  <xsd:schema xmlns:xsd="http://www.w3.org/2001/XMLSchema" xmlns:xs="http://www.w3.org/2001/XMLSchema" xmlns:p="http://schemas.microsoft.com/office/2006/metadata/properties" xmlns:ns2="150312b7-9e6d-41ed-8303-81d33f670353" xmlns:ns3="35812a0a-7ebc-4252-8f93-247b2045ed4f" xmlns:ns4="985ec44e-1bab-4c0b-9df0-6ba128686fc9" targetNamespace="http://schemas.microsoft.com/office/2006/metadata/properties" ma:root="true" ma:fieldsID="9c7675e0f0adec28bd174094e9631969" ns2:_="" ns3:_="" ns4:_="">
    <xsd:import namespace="150312b7-9e6d-41ed-8303-81d33f670353"/>
    <xsd:import namespace="35812a0a-7ebc-4252-8f93-247b2045ed4f"/>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ission" minOccurs="0"/>
                <xsd:element ref="ns2:MediaLengthInSeconds" minOccurs="0"/>
                <xsd:element ref="ns2:https_x003a__x002f__x002f_twitter_x002e_com_x002f_unmissmedia_x002f_status_x002f_1469238410435076101" minOccurs="0"/>
                <xsd:element ref="ns4:TaxCatchAll" minOccurs="0"/>
                <xsd:element ref="ns2:lcf76f155ced4ddcb4097134ff3c332f" minOccurs="0"/>
                <xsd:element ref="ns2:MediaServiceObjectDetectorVersions" minOccurs="0"/>
                <xsd:element ref="ns2:MediaServiceSearchProperties" minOccurs="0"/>
                <xsd:element ref="ns2:Thematicissu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312b7-9e6d-41ed-8303-81d33f670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Flow_SignoffStatus" ma:index="16" nillable="true" ma:displayName="Sign-off status" ma:internalName="Sign_x002d_off_x0020_status">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ission" ma:index="21" nillable="true" ma:displayName="Mission" ma:format="Dropdown" ma:internalName="Mission">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https_x003a__x002f__x002f_twitter_x002e_com_x002f_unmissmedia_x002f_status_x002f_1469238410435076101" ma:index="23" nillable="true" ma:displayName="https://twitter.com/unmissmedia/status/1469238410435076101" ma:format="Hyperlink" ma:internalName="https_x003a__x002f__x002f_twitter_x002e_com_x002f_unmissmedia_x002f_status_x002f_1469238410435076101">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Thematicissues" ma:index="29" nillable="true" ma:displayName="Thematic issues" ma:format="Dropdown" ma:internalName="Thematicissues">
      <xsd:simpleType>
        <xsd:restriction base="dms:Text">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812a0a-7ebc-4252-8f93-247b2045ed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b9f995a9-e5fa-476f-ba93-75a19d991bf0}" ma:internalName="TaxCatchAll" ma:showField="CatchAllData" ma:web="35812a0a-7ebc-4252-8f93-247b2045ed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7136A7-4F14-45F7-B845-6496EE325D7E}">
  <ds:schemaRefs>
    <ds:schemaRef ds:uri="http://schemas.microsoft.com/office/2006/metadata/properties"/>
    <ds:schemaRef ds:uri="http://schemas.microsoft.com/office/infopath/2007/PartnerControls"/>
    <ds:schemaRef ds:uri="150312b7-9e6d-41ed-8303-81d33f670353"/>
  </ds:schemaRefs>
</ds:datastoreItem>
</file>

<file path=customXml/itemProps2.xml><?xml version="1.0" encoding="utf-8"?>
<ds:datastoreItem xmlns:ds="http://schemas.openxmlformats.org/officeDocument/2006/customXml" ds:itemID="{943E3482-CE76-4E46-B747-9F23E2768F1C}">
  <ds:schemaRefs>
    <ds:schemaRef ds:uri="http://schemas.microsoft.com/sharepoint/v3/contenttype/forms"/>
  </ds:schemaRefs>
</ds:datastoreItem>
</file>

<file path=customXml/itemProps3.xml><?xml version="1.0" encoding="utf-8"?>
<ds:datastoreItem xmlns:ds="http://schemas.openxmlformats.org/officeDocument/2006/customXml" ds:itemID="{3EDC0449-8694-48CA-9DD6-6BD55C650765}"/>
</file>

<file path=docProps/app.xml><?xml version="1.0" encoding="utf-8"?>
<Properties xmlns="http://schemas.openxmlformats.org/officeDocument/2006/extended-properties" xmlns:vt="http://schemas.openxmlformats.org/officeDocument/2006/docPropsVTypes">
  <TotalTime>6787</TotalTime>
  <Words>1827</Words>
  <Application>Microsoft Office PowerPoint</Application>
  <PresentationFormat>Widescreen</PresentationFormat>
  <Paragraphs>173</Paragraphs>
  <Slides>29</Slides>
  <Notes>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Байгаль орчны менежментийн ерөнхий зарчмууд </vt:lpstr>
      <vt:lpstr>PowerPoint Presentation</vt:lpstr>
      <vt:lpstr>PowerPoint Presentation</vt:lpstr>
      <vt:lpstr>PowerPoint Presentation</vt:lpstr>
      <vt:lpstr>Ус хэмнэх гол зарчмууд </vt:lpstr>
      <vt:lpstr>Ус хэмнэх гол зарчмууд </vt:lpstr>
      <vt:lpstr>Ус хэмнэх гол зарчмууд </vt:lpstr>
      <vt:lpstr>Бохир усны менежментийн гол зарчмууд </vt:lpstr>
      <vt:lpstr>PowerPoint Presentation</vt:lpstr>
      <vt:lpstr>Бохир усны менежментийн гол зарчмууд </vt:lpstr>
      <vt:lpstr>Эрчим хүчний хэмнэлтийн гол зарчмууд </vt:lpstr>
      <vt:lpstr>Эрчим хүчний хэмнэлтийн гол зарчмууд </vt:lpstr>
      <vt:lpstr>Эрчим хүчний хэмнэлтийн гол зарчмууд </vt:lpstr>
      <vt:lpstr>Хатуу хог хаягдлын менежмент – гол зарчмууд </vt:lpstr>
      <vt:lpstr>PowerPoint Presentation</vt:lpstr>
      <vt:lpstr>Хатуу хог хаягдлын менежмент – гол зарчмууд </vt:lpstr>
      <vt:lpstr>Аюултай хог хаягдлын менежмент – гол зарчмууд </vt:lpstr>
      <vt:lpstr>PowerPoint Presentation</vt:lpstr>
      <vt:lpstr>PowerPoint Presentation</vt:lpstr>
      <vt:lpstr>PowerPoint Presentation</vt:lpstr>
      <vt:lpstr>Байгалийн баялаг, соёлын өв – гол зарчмууд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Karianne Meaker Laird</dc:creator>
  <cp:lastModifiedBy>Karianne Meaker Laird</cp:lastModifiedBy>
  <cp:revision>105</cp:revision>
  <dcterms:created xsi:type="dcterms:W3CDTF">2021-10-12T13:41:05Z</dcterms:created>
  <dcterms:modified xsi:type="dcterms:W3CDTF">2022-01-19T17:19:51Z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0x0101004116EE5BA183974182AB9A5F97050164</vt:lpwstr>
  </property>
  <property fmtid="{D5CDD505-2E9C-101B-9397-08002B2CF9AE}" pid="3" name="SecurityClassificationUnclassified">
    <vt:lpwstr/>
  </property>
</Properties>
</file>