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1150" r:id="rId5"/>
    <p:sldId id="1164" r:id="rId6"/>
    <p:sldId id="1172" r:id="rId7"/>
    <p:sldId id="1135" r:id="rId8"/>
    <p:sldId id="1133" r:id="rId9"/>
    <p:sldId id="1163" r:id="rId10"/>
    <p:sldId id="1166" r:id="rId11"/>
    <p:sldId id="1180" r:id="rId12"/>
    <p:sldId id="1137" r:id="rId13"/>
    <p:sldId id="1181" r:id="rId14"/>
    <p:sldId id="1146" r:id="rId15"/>
    <p:sldId id="1147" r:id="rId16"/>
    <p:sldId id="1165" r:id="rId17"/>
    <p:sldId id="1173" r:id="rId18"/>
    <p:sldId id="1119" r:id="rId19"/>
    <p:sldId id="1168" r:id="rId20"/>
    <p:sldId id="1149" r:id="rId21"/>
    <p:sldId id="1120" r:id="rId22"/>
    <p:sldId id="1169" r:id="rId23"/>
    <p:sldId id="1144" r:id="rId24"/>
    <p:sldId id="1145" r:id="rId25"/>
    <p:sldId id="1122" r:id="rId26"/>
    <p:sldId id="1170" r:id="rId27"/>
    <p:sldId id="1132" r:id="rId28"/>
    <p:sldId id="1161" r:id="rId29"/>
    <p:sldId id="1123" r:id="rId30"/>
    <p:sldId id="1153" r:id="rId31"/>
    <p:sldId id="1151" r:id="rId32"/>
    <p:sldId id="114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456"/>
    <p:restoredTop sz="95846"/>
  </p:normalViewPr>
  <p:slideViewPr>
    <p:cSldViewPr snapToGrid="0" snapToObjects="1">
      <p:cViewPr varScale="1">
        <p:scale>
          <a:sx n="105" d="100"/>
          <a:sy n="105" d="100"/>
        </p:scale>
        <p:origin x="150" y="30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A1E70-EAE9-634C-A634-1280BFDBA666}" type="datetimeFigureOut">
              <a:rPr lang="en-US" smtClean="0"/>
              <a:t>27/03/2023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85E85-BED3-BE42-B24D-7028A4DD7D90}" type="slidenum">
              <a:rPr lang="en-US" smtClean="0"/>
              <a:t>‹#›</a:t>
            </a:fld>
            <a:endParaRPr lang="en-US"/>
          </a:p>
        </p:txBody>
      </p:sp>
    </p:spTree>
    <p:extLst>
      <p:ext uri="{BB962C8B-B14F-4D97-AF65-F5344CB8AC3E}">
        <p14:creationId xmlns:p14="http://schemas.microsoft.com/office/powerpoint/2010/main" val="13728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9</a:t>
            </a:fld>
            <a:endParaRPr lang="en-US"/>
          </a:p>
        </p:txBody>
      </p:sp>
    </p:spTree>
    <p:extLst>
      <p:ext uri="{BB962C8B-B14F-4D97-AF65-F5344CB8AC3E}">
        <p14:creationId xmlns:p14="http://schemas.microsoft.com/office/powerpoint/2010/main" val="3608294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12</a:t>
            </a:fld>
            <a:endParaRPr lang="en-US"/>
          </a:p>
        </p:txBody>
      </p:sp>
    </p:spTree>
    <p:extLst>
      <p:ext uri="{BB962C8B-B14F-4D97-AF65-F5344CB8AC3E}">
        <p14:creationId xmlns:p14="http://schemas.microsoft.com/office/powerpoint/2010/main" val="21647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15</a:t>
            </a:fld>
            <a:endParaRPr lang="en-US"/>
          </a:p>
        </p:txBody>
      </p:sp>
    </p:spTree>
    <p:extLst>
      <p:ext uri="{BB962C8B-B14F-4D97-AF65-F5344CB8AC3E}">
        <p14:creationId xmlns:p14="http://schemas.microsoft.com/office/powerpoint/2010/main" val="277396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18</a:t>
            </a:fld>
            <a:endParaRPr lang="en-US"/>
          </a:p>
        </p:txBody>
      </p:sp>
    </p:spTree>
    <p:extLst>
      <p:ext uri="{BB962C8B-B14F-4D97-AF65-F5344CB8AC3E}">
        <p14:creationId xmlns:p14="http://schemas.microsoft.com/office/powerpoint/2010/main" val="2976659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22</a:t>
            </a:fld>
            <a:endParaRPr lang="en-US"/>
          </a:p>
        </p:txBody>
      </p:sp>
    </p:spTree>
    <p:extLst>
      <p:ext uri="{BB962C8B-B14F-4D97-AF65-F5344CB8AC3E}">
        <p14:creationId xmlns:p14="http://schemas.microsoft.com/office/powerpoint/2010/main" val="248990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C9AF-0715-BE44-949F-A326E02CDB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18D8F1-E40D-D04D-8943-9859943A0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ACED07-7D73-3341-8421-C54BC8D45777}"/>
              </a:ext>
            </a:extLst>
          </p:cNvPr>
          <p:cNvSpPr>
            <a:spLocks noGrp="1"/>
          </p:cNvSpPr>
          <p:nvPr>
            <p:ph type="dt" sz="half" idx="10"/>
          </p:nvPr>
        </p:nvSpPr>
        <p:spPr/>
        <p:txBody>
          <a:bodyPr/>
          <a:lstStyle/>
          <a:p>
            <a:fld id="{991CF7E4-5A77-1245-A50F-2ABAE0CE1185}" type="datetime1">
              <a:rPr lang="en-US" smtClean="0"/>
              <a:t>27/03/2023</a:t>
            </a:fld>
            <a:endParaRPr lang="en-US"/>
          </a:p>
        </p:txBody>
      </p:sp>
      <p:sp>
        <p:nvSpPr>
          <p:cNvPr id="5" name="Footer Placeholder 4">
            <a:extLst>
              <a:ext uri="{FF2B5EF4-FFF2-40B4-BE49-F238E27FC236}">
                <a16:creationId xmlns:a16="http://schemas.microsoft.com/office/drawing/2014/main" id="{242FDBD2-4776-A24B-ACAD-62CEC03AB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26C75-D904-FA46-895C-64D2E8C65749}"/>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47542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58E1-7F02-2245-B625-33332B7CD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B1B219-2F77-5043-8AFC-59D08EC9C2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F66C6-8FFD-9C4D-A37B-2014987D7CCF}"/>
              </a:ext>
            </a:extLst>
          </p:cNvPr>
          <p:cNvSpPr>
            <a:spLocks noGrp="1"/>
          </p:cNvSpPr>
          <p:nvPr>
            <p:ph type="dt" sz="half" idx="10"/>
          </p:nvPr>
        </p:nvSpPr>
        <p:spPr/>
        <p:txBody>
          <a:bodyPr/>
          <a:lstStyle/>
          <a:p>
            <a:fld id="{6C58ECC1-39EC-0C4A-8195-27C821FA4408}" type="datetime1">
              <a:rPr lang="en-US" smtClean="0"/>
              <a:t>27/03/2023</a:t>
            </a:fld>
            <a:endParaRPr lang="en-US"/>
          </a:p>
        </p:txBody>
      </p:sp>
      <p:sp>
        <p:nvSpPr>
          <p:cNvPr id="5" name="Footer Placeholder 4">
            <a:extLst>
              <a:ext uri="{FF2B5EF4-FFF2-40B4-BE49-F238E27FC236}">
                <a16:creationId xmlns:a16="http://schemas.microsoft.com/office/drawing/2014/main" id="{EEE4C6EA-3C89-F94E-BB69-7F3D3300B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CF61D-618C-9642-A8C7-8D277FC7EC9F}"/>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403243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CF2C-E51D-F942-8BF7-7D33E11E40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46947F-3836-8E40-AC07-438CB98808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8D809-BC31-F842-8D26-3ECE6087CA19}"/>
              </a:ext>
            </a:extLst>
          </p:cNvPr>
          <p:cNvSpPr>
            <a:spLocks noGrp="1"/>
          </p:cNvSpPr>
          <p:nvPr>
            <p:ph type="dt" sz="half" idx="10"/>
          </p:nvPr>
        </p:nvSpPr>
        <p:spPr/>
        <p:txBody>
          <a:bodyPr/>
          <a:lstStyle/>
          <a:p>
            <a:fld id="{C0191135-4C9E-6F4F-985F-4C8F4D18B2ED}" type="datetime1">
              <a:rPr lang="en-US" smtClean="0"/>
              <a:t>27/03/2023</a:t>
            </a:fld>
            <a:endParaRPr lang="en-US"/>
          </a:p>
        </p:txBody>
      </p:sp>
      <p:sp>
        <p:nvSpPr>
          <p:cNvPr id="5" name="Footer Placeholder 4">
            <a:extLst>
              <a:ext uri="{FF2B5EF4-FFF2-40B4-BE49-F238E27FC236}">
                <a16:creationId xmlns:a16="http://schemas.microsoft.com/office/drawing/2014/main" id="{70BA0117-CA46-B04D-8EB3-D15D441ED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A361A-8D11-1046-9D51-97BC9BCC1F7D}"/>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887928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EA10-DD2C-D241-951F-E40E95F85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73AB9-3597-B844-BDDB-FF9048D7A6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73D4B8-AD68-CF48-96B6-EB43A69BD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0A435-3749-2A4F-9A9C-2038D0FFDA09}"/>
              </a:ext>
            </a:extLst>
          </p:cNvPr>
          <p:cNvSpPr>
            <a:spLocks noGrp="1"/>
          </p:cNvSpPr>
          <p:nvPr>
            <p:ph type="dt" sz="half" idx="10"/>
          </p:nvPr>
        </p:nvSpPr>
        <p:spPr/>
        <p:txBody>
          <a:bodyPr/>
          <a:lstStyle/>
          <a:p>
            <a:fld id="{51CC3166-D5C4-B84C-9B41-B47CE9517922}" type="datetime1">
              <a:rPr lang="en-US" smtClean="0"/>
              <a:t>27/03/2023</a:t>
            </a:fld>
            <a:endParaRPr lang="en-US"/>
          </a:p>
        </p:txBody>
      </p:sp>
      <p:sp>
        <p:nvSpPr>
          <p:cNvPr id="6" name="Footer Placeholder 5">
            <a:extLst>
              <a:ext uri="{FF2B5EF4-FFF2-40B4-BE49-F238E27FC236}">
                <a16:creationId xmlns:a16="http://schemas.microsoft.com/office/drawing/2014/main" id="{6A015885-BBB2-ED4A-A16A-3AFDCA52A8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434B6D-8E52-5447-A1C7-0669DFC2A5D6}"/>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2424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23F7-BBDD-6346-AC1A-752599BE06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27AFF7-EF33-024D-BEA9-A7337BC47B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180628-C673-7346-A610-18489383FF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5B39EC-499B-6346-BCF6-AE743080F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44904-19FF-374C-85D0-B345F4699F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B927E6-D107-3842-B1D5-3495F52EC52A}"/>
              </a:ext>
            </a:extLst>
          </p:cNvPr>
          <p:cNvSpPr>
            <a:spLocks noGrp="1"/>
          </p:cNvSpPr>
          <p:nvPr>
            <p:ph type="dt" sz="half" idx="10"/>
          </p:nvPr>
        </p:nvSpPr>
        <p:spPr/>
        <p:txBody>
          <a:bodyPr/>
          <a:lstStyle/>
          <a:p>
            <a:fld id="{445BBDF2-FF69-9545-9555-9FAC11610066}" type="datetime1">
              <a:rPr lang="en-US" smtClean="0"/>
              <a:t>27/03/2023</a:t>
            </a:fld>
            <a:endParaRPr lang="en-US"/>
          </a:p>
        </p:txBody>
      </p:sp>
      <p:sp>
        <p:nvSpPr>
          <p:cNvPr id="8" name="Footer Placeholder 7">
            <a:extLst>
              <a:ext uri="{FF2B5EF4-FFF2-40B4-BE49-F238E27FC236}">
                <a16:creationId xmlns:a16="http://schemas.microsoft.com/office/drawing/2014/main" id="{C92F5E6B-35E4-2043-B852-439D51638C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44835F-78CD-A74E-A932-148BD28B70C4}"/>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61939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05BBA-5E7F-A645-8D45-B32ECF9ADF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C239F2-B7C3-EE48-978B-33AB625B61F7}"/>
              </a:ext>
            </a:extLst>
          </p:cNvPr>
          <p:cNvSpPr>
            <a:spLocks noGrp="1"/>
          </p:cNvSpPr>
          <p:nvPr>
            <p:ph type="dt" sz="half" idx="10"/>
          </p:nvPr>
        </p:nvSpPr>
        <p:spPr/>
        <p:txBody>
          <a:bodyPr/>
          <a:lstStyle/>
          <a:p>
            <a:fld id="{B3053999-1C09-7F47-ABCC-589231614F82}" type="datetime1">
              <a:rPr lang="en-US" smtClean="0"/>
              <a:t>27/03/2023</a:t>
            </a:fld>
            <a:endParaRPr lang="en-US"/>
          </a:p>
        </p:txBody>
      </p:sp>
      <p:sp>
        <p:nvSpPr>
          <p:cNvPr id="4" name="Footer Placeholder 3">
            <a:extLst>
              <a:ext uri="{FF2B5EF4-FFF2-40B4-BE49-F238E27FC236}">
                <a16:creationId xmlns:a16="http://schemas.microsoft.com/office/drawing/2014/main" id="{CDFC9DFE-C15C-F845-A7F2-A47E3CE338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785504-8191-F549-817E-851A68A6FDA5}"/>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2230114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ED5D8-1872-7145-8863-7E8017AD10D3}"/>
              </a:ext>
            </a:extLst>
          </p:cNvPr>
          <p:cNvSpPr>
            <a:spLocks noGrp="1"/>
          </p:cNvSpPr>
          <p:nvPr>
            <p:ph type="dt" sz="half" idx="10"/>
          </p:nvPr>
        </p:nvSpPr>
        <p:spPr/>
        <p:txBody>
          <a:bodyPr/>
          <a:lstStyle/>
          <a:p>
            <a:fld id="{9085202B-9A2F-7C4F-8206-DB2A66765CD3}" type="datetime1">
              <a:rPr lang="en-US" smtClean="0"/>
              <a:t>27/03/2023</a:t>
            </a:fld>
            <a:endParaRPr lang="en-US"/>
          </a:p>
        </p:txBody>
      </p:sp>
      <p:sp>
        <p:nvSpPr>
          <p:cNvPr id="3" name="Footer Placeholder 2">
            <a:extLst>
              <a:ext uri="{FF2B5EF4-FFF2-40B4-BE49-F238E27FC236}">
                <a16:creationId xmlns:a16="http://schemas.microsoft.com/office/drawing/2014/main" id="{78666594-550C-6645-9D6C-A48A1F5057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CF21C9-6A06-864D-BAEB-E9E0B71D2878}"/>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99786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0DF7-76D5-3949-A767-DB936D316D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2ECD85-C726-9843-AB8C-1D2AADFB74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BAC3E7-DC66-BD4D-B8E0-4FB7505A5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0AD476-4315-8245-8701-F3AC12B6B3FE}"/>
              </a:ext>
            </a:extLst>
          </p:cNvPr>
          <p:cNvSpPr>
            <a:spLocks noGrp="1"/>
          </p:cNvSpPr>
          <p:nvPr>
            <p:ph type="dt" sz="half" idx="10"/>
          </p:nvPr>
        </p:nvSpPr>
        <p:spPr/>
        <p:txBody>
          <a:bodyPr/>
          <a:lstStyle/>
          <a:p>
            <a:fld id="{F60FBD5E-1746-524C-95EC-51910D948665}" type="datetime1">
              <a:rPr lang="en-US" smtClean="0"/>
              <a:t>27/03/2023</a:t>
            </a:fld>
            <a:endParaRPr lang="en-US"/>
          </a:p>
        </p:txBody>
      </p:sp>
      <p:sp>
        <p:nvSpPr>
          <p:cNvPr id="6" name="Footer Placeholder 5">
            <a:extLst>
              <a:ext uri="{FF2B5EF4-FFF2-40B4-BE49-F238E27FC236}">
                <a16:creationId xmlns:a16="http://schemas.microsoft.com/office/drawing/2014/main" id="{AAB7BE45-6896-154C-B6D8-AF7CB840BF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AB44E0-D66D-EF4C-9A52-2640EA835C82}"/>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65665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23920-CF59-6543-895F-CFBE4CDD8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19B927-D459-4E41-94C4-E18F1DF8B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B6D7B8-6225-E744-B15E-942CE581A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FA0AA1-C3E6-5A4A-A9F1-A6460E4FCAF3}"/>
              </a:ext>
            </a:extLst>
          </p:cNvPr>
          <p:cNvSpPr>
            <a:spLocks noGrp="1"/>
          </p:cNvSpPr>
          <p:nvPr>
            <p:ph type="dt" sz="half" idx="10"/>
          </p:nvPr>
        </p:nvSpPr>
        <p:spPr/>
        <p:txBody>
          <a:bodyPr/>
          <a:lstStyle/>
          <a:p>
            <a:fld id="{C277F1C5-38D0-EB42-840F-B53BC7DBAA41}" type="datetime1">
              <a:rPr lang="en-US" smtClean="0"/>
              <a:t>27/03/2023</a:t>
            </a:fld>
            <a:endParaRPr lang="en-US"/>
          </a:p>
        </p:txBody>
      </p:sp>
      <p:sp>
        <p:nvSpPr>
          <p:cNvPr id="6" name="Footer Placeholder 5">
            <a:extLst>
              <a:ext uri="{FF2B5EF4-FFF2-40B4-BE49-F238E27FC236}">
                <a16:creationId xmlns:a16="http://schemas.microsoft.com/office/drawing/2014/main" id="{106BAF7B-C9D1-A24D-A047-72C277B711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CF774-9579-7B44-8854-F353987B9796}"/>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03042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B175-ABC6-D745-A796-9680312622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5E5039-F939-B740-8B2B-DC29857A1C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D667B-15E3-DF4D-BB60-D6CA492039C1}"/>
              </a:ext>
            </a:extLst>
          </p:cNvPr>
          <p:cNvSpPr>
            <a:spLocks noGrp="1"/>
          </p:cNvSpPr>
          <p:nvPr>
            <p:ph type="dt" sz="half" idx="10"/>
          </p:nvPr>
        </p:nvSpPr>
        <p:spPr/>
        <p:txBody>
          <a:bodyPr/>
          <a:lstStyle/>
          <a:p>
            <a:fld id="{AB8B8616-5B4C-D547-9626-7A7AD4AA2343}" type="datetime1">
              <a:rPr lang="en-US" smtClean="0"/>
              <a:t>27/03/2023</a:t>
            </a:fld>
            <a:endParaRPr lang="en-US"/>
          </a:p>
        </p:txBody>
      </p:sp>
      <p:sp>
        <p:nvSpPr>
          <p:cNvPr id="5" name="Footer Placeholder 4">
            <a:extLst>
              <a:ext uri="{FF2B5EF4-FFF2-40B4-BE49-F238E27FC236}">
                <a16:creationId xmlns:a16="http://schemas.microsoft.com/office/drawing/2014/main" id="{F2B104C2-156C-9648-8004-DBF1C76E4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76815-67EB-0B4D-A80F-E7CA10FB5763}"/>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80554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38AF2-A129-C647-BFAE-91477AC2AA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B0E6B9-C6C2-9D4F-A782-D32DD55C45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25381-44F2-9C41-AF80-DAF0312E9563}"/>
              </a:ext>
            </a:extLst>
          </p:cNvPr>
          <p:cNvSpPr>
            <a:spLocks noGrp="1"/>
          </p:cNvSpPr>
          <p:nvPr>
            <p:ph type="dt" sz="half" idx="10"/>
          </p:nvPr>
        </p:nvSpPr>
        <p:spPr/>
        <p:txBody>
          <a:bodyPr/>
          <a:lstStyle/>
          <a:p>
            <a:fld id="{8DC440EF-A8D0-5042-A088-88AE10C841C0}" type="datetime1">
              <a:rPr lang="en-US" smtClean="0"/>
              <a:t>27/03/2023</a:t>
            </a:fld>
            <a:endParaRPr lang="en-US"/>
          </a:p>
        </p:txBody>
      </p:sp>
      <p:sp>
        <p:nvSpPr>
          <p:cNvPr id="5" name="Footer Placeholder 4">
            <a:extLst>
              <a:ext uri="{FF2B5EF4-FFF2-40B4-BE49-F238E27FC236}">
                <a16:creationId xmlns:a16="http://schemas.microsoft.com/office/drawing/2014/main" id="{76E00FB5-CA72-1E4B-B8F3-2099F0EA5B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408F09-8EB5-954B-A4C7-C359D40B5665}"/>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6678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5594D0-A4E8-5F41-89AC-294A8F7B2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A20B9D-A626-084A-9246-94C6BC2411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897FD9-6F18-3145-9FA4-B3D1ACC933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CCDD4-91C7-5B4F-AD9B-71A4FC4AE9FD}" type="datetime1">
              <a:rPr lang="en-US" smtClean="0"/>
              <a:t>27/03/2023</a:t>
            </a:fld>
            <a:endParaRPr lang="en-US"/>
          </a:p>
        </p:txBody>
      </p:sp>
      <p:sp>
        <p:nvSpPr>
          <p:cNvPr id="5" name="Footer Placeholder 4">
            <a:extLst>
              <a:ext uri="{FF2B5EF4-FFF2-40B4-BE49-F238E27FC236}">
                <a16:creationId xmlns:a16="http://schemas.microsoft.com/office/drawing/2014/main" id="{1D6E25E4-2A2D-0D42-9B92-FCE74575F2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5D5792-D705-8044-932B-9E283F12AF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2A0BD-0866-3242-8D3D-E9BB77ED850E}" type="slidenum">
              <a:rPr lang="en-US" smtClean="0"/>
              <a:t>‹#›</a:t>
            </a:fld>
            <a:endParaRPr lang="en-US"/>
          </a:p>
        </p:txBody>
      </p:sp>
    </p:spTree>
    <p:extLst>
      <p:ext uri="{BB962C8B-B14F-4D97-AF65-F5344CB8AC3E}">
        <p14:creationId xmlns:p14="http://schemas.microsoft.com/office/powerpoint/2010/main" val="3211576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6EF249-5889-9649-8BFE-168529B0156E}"/>
              </a:ext>
            </a:extLst>
          </p:cNvPr>
          <p:cNvSpPr>
            <a:spLocks noGrp="1"/>
          </p:cNvSpPr>
          <p:nvPr>
            <p:ph idx="1"/>
          </p:nvPr>
        </p:nvSpPr>
        <p:spPr>
          <a:xfrm>
            <a:off x="812786" y="2522772"/>
            <a:ext cx="10516892" cy="1339218"/>
          </a:xfrm>
        </p:spPr>
        <p:txBody>
          <a:bodyPr>
            <a:normAutofit/>
          </a:bodyPr>
          <a:lstStyle/>
          <a:p>
            <a:pPr marL="0" indent="0" algn="ctr">
              <a:buNone/>
            </a:pPr>
            <a:r>
              <a:rPr lang="es-419" b="1">
                <a:solidFill>
                  <a:srgbClr val="FF0000"/>
                </a:solidFill>
                <a:latin typeface="Segoe UI" panose="020B0502040204020203" pitchFamily="34" charset="0"/>
                <a:cs typeface="Segoe UI" panose="020B0502040204020203" pitchFamily="34" charset="0"/>
              </a:rPr>
              <a:t>Se sugiere compartir esta presentación en conjunto con la guía Ambiental de bolsillo y el poster de educación Ambiental</a:t>
            </a:r>
            <a:endParaRPr lang="es-419">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75D162E-8719-F844-8B6E-FCA9E8DDA376}"/>
              </a:ext>
            </a:extLst>
          </p:cNvPr>
          <p:cNvSpPr>
            <a:spLocks noGrp="1"/>
          </p:cNvSpPr>
          <p:nvPr>
            <p:ph type="sldNum" sz="quarter" idx="12"/>
          </p:nvPr>
        </p:nvSpPr>
        <p:spPr/>
        <p:txBody>
          <a:bodyPr/>
          <a:lstStyle/>
          <a:p>
            <a:fld id="{C752A0BD-0866-3242-8D3D-E9BB77ED850E}" type="slidenum">
              <a:rPr lang="en-US" sz="1600" smtClean="0">
                <a:latin typeface="Arial" panose="020B0604020202020204" pitchFamily="34" charset="0"/>
                <a:cs typeface="Arial" panose="020B0604020202020204" pitchFamily="34" charset="0"/>
              </a:rPr>
              <a:t>1</a:t>
            </a:fld>
            <a:endParaRPr lang="en-US"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F4CFBBA-1B5A-634F-B909-EB90C879592A}"/>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dirty="0">
              <a:solidFill>
                <a:srgbClr val="FF0000"/>
              </a:solidFill>
            </a:endParaRPr>
          </a:p>
        </p:txBody>
      </p:sp>
      <p:pic>
        <p:nvPicPr>
          <p:cNvPr id="7" name="Picture 6" descr="Logo&#10;&#10;Description automatically generated">
            <a:extLst>
              <a:ext uri="{FF2B5EF4-FFF2-40B4-BE49-F238E27FC236}">
                <a16:creationId xmlns:a16="http://schemas.microsoft.com/office/drawing/2014/main" id="{17C81557-2CDE-A64E-8AAF-0AFB2FFA4CED}"/>
              </a:ext>
            </a:extLst>
          </p:cNvPr>
          <p:cNvPicPr>
            <a:picLocks noChangeAspect="1"/>
          </p:cNvPicPr>
          <p:nvPr/>
        </p:nvPicPr>
        <p:blipFill>
          <a:blip r:embed="rId2"/>
          <a:stretch>
            <a:fillRect/>
          </a:stretch>
        </p:blipFill>
        <p:spPr>
          <a:xfrm>
            <a:off x="190575" y="158042"/>
            <a:ext cx="830703" cy="678780"/>
          </a:xfrm>
          <a:prstGeom prst="rect">
            <a:avLst/>
          </a:prstGeom>
        </p:spPr>
      </p:pic>
    </p:spTree>
    <p:extLst>
      <p:ext uri="{BB962C8B-B14F-4D97-AF65-F5344CB8AC3E}">
        <p14:creationId xmlns:p14="http://schemas.microsoft.com/office/powerpoint/2010/main" val="246197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F570-4E3F-4A2A-8AD2-FCB02AD7524B}"/>
              </a:ext>
            </a:extLst>
          </p:cNvPr>
          <p:cNvSpPr>
            <a:spLocks noGrp="1"/>
          </p:cNvSpPr>
          <p:nvPr>
            <p:ph type="title"/>
          </p:nvPr>
        </p:nvSpPr>
        <p:spPr/>
        <p:txBody>
          <a:bodyPr/>
          <a:lstStyle/>
          <a:p>
            <a:endParaRPr lang="en-US"/>
          </a:p>
        </p:txBody>
      </p:sp>
      <p:pic>
        <p:nvPicPr>
          <p:cNvPr id="6" name="Content Placeholder 5" descr="A picture containing text, helmet&#10;&#10;Description automatically generated">
            <a:extLst>
              <a:ext uri="{FF2B5EF4-FFF2-40B4-BE49-F238E27FC236}">
                <a16:creationId xmlns:a16="http://schemas.microsoft.com/office/drawing/2014/main" id="{CC881DBE-6740-4E33-80EF-8DC586950A15}"/>
              </a:ext>
            </a:extLst>
          </p:cNvPr>
          <p:cNvPicPr>
            <a:picLocks noGrp="1" noChangeAspect="1"/>
          </p:cNvPicPr>
          <p:nvPr>
            <p:ph idx="1"/>
          </p:nvPr>
        </p:nvPicPr>
        <p:blipFill>
          <a:blip r:embed="rId2"/>
          <a:stretch>
            <a:fillRect/>
          </a:stretch>
        </p:blipFill>
        <p:spPr>
          <a:xfrm>
            <a:off x="5067300" y="3129756"/>
            <a:ext cx="2057400" cy="1743075"/>
          </a:xfrm>
        </p:spPr>
      </p:pic>
      <p:sp>
        <p:nvSpPr>
          <p:cNvPr id="4" name="Slide Number Placeholder 3">
            <a:extLst>
              <a:ext uri="{FF2B5EF4-FFF2-40B4-BE49-F238E27FC236}">
                <a16:creationId xmlns:a16="http://schemas.microsoft.com/office/drawing/2014/main" id="{5B2D493E-A0B8-49A1-B435-26DBE9DF6BE6}"/>
              </a:ext>
            </a:extLst>
          </p:cNvPr>
          <p:cNvSpPr>
            <a:spLocks noGrp="1"/>
          </p:cNvSpPr>
          <p:nvPr>
            <p:ph type="sldNum" sz="quarter" idx="12"/>
          </p:nvPr>
        </p:nvSpPr>
        <p:spPr/>
        <p:txBody>
          <a:bodyPr/>
          <a:lstStyle/>
          <a:p>
            <a:fld id="{C752A0BD-0866-3242-8D3D-E9BB77ED850E}" type="slidenum">
              <a:rPr lang="en-US" smtClean="0"/>
              <a:t>2</a:t>
            </a:fld>
            <a:endParaRPr lang="en-US"/>
          </a:p>
        </p:txBody>
      </p:sp>
      <p:pic>
        <p:nvPicPr>
          <p:cNvPr id="8" name="Picture 7" descr="A picture containing grass, outdoor, sky, person&#10;&#10;Description automatically generated">
            <a:extLst>
              <a:ext uri="{FF2B5EF4-FFF2-40B4-BE49-F238E27FC236}">
                <a16:creationId xmlns:a16="http://schemas.microsoft.com/office/drawing/2014/main" id="{41D5D8FD-6F2E-4649-9400-3CD933777412}"/>
              </a:ext>
            </a:extLst>
          </p:cNvPr>
          <p:cNvPicPr>
            <a:picLocks noChangeAspect="1"/>
          </p:cNvPicPr>
          <p:nvPr/>
        </p:nvPicPr>
        <p:blipFill>
          <a:blip r:embed="rId3"/>
          <a:stretch>
            <a:fillRect/>
          </a:stretch>
        </p:blipFill>
        <p:spPr>
          <a:xfrm>
            <a:off x="0" y="0"/>
            <a:ext cx="12192000" cy="8124824"/>
          </a:xfrm>
          <a:prstGeom prst="rect">
            <a:avLst/>
          </a:prstGeom>
        </p:spPr>
      </p:pic>
      <p:sp>
        <p:nvSpPr>
          <p:cNvPr id="9" name="Title 1">
            <a:extLst>
              <a:ext uri="{FF2B5EF4-FFF2-40B4-BE49-F238E27FC236}">
                <a16:creationId xmlns:a16="http://schemas.microsoft.com/office/drawing/2014/main" id="{7B3057A4-3772-4D7D-B64A-F1F1BBE16AC9}"/>
              </a:ext>
            </a:extLst>
          </p:cNvPr>
          <p:cNvSpPr txBox="1">
            <a:spLocks/>
          </p:cNvSpPr>
          <p:nvPr/>
        </p:nvSpPr>
        <p:spPr>
          <a:xfrm>
            <a:off x="922422" y="1564777"/>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419" sz="4800" b="1">
                <a:solidFill>
                  <a:srgbClr val="FFFFFF"/>
                </a:solidFill>
                <a:latin typeface="Segoe UI" panose="020B0502040204020203" pitchFamily="34" charset="0"/>
                <a:cs typeface="Segoe UI" panose="020B0502040204020203" pitchFamily="34" charset="0"/>
              </a:rPr>
              <a:t>CONCIENTIZACIÓN AMBIENTAL</a:t>
            </a:r>
            <a:br>
              <a:rPr lang="es-419" sz="4800">
                <a:solidFill>
                  <a:srgbClr val="FFFFFF"/>
                </a:solidFill>
                <a:latin typeface="Arial Nova" panose="020F0502020204030204" pitchFamily="34" charset="0"/>
              </a:rPr>
            </a:br>
            <a:br>
              <a:rPr lang="es-419" sz="4800">
                <a:solidFill>
                  <a:srgbClr val="FFFFFF"/>
                </a:solidFill>
                <a:latin typeface="Arial Nova" panose="020F0502020204030204" pitchFamily="34" charset="0"/>
                <a:cs typeface="Segoe UI" panose="020B0502040204020203" pitchFamily="34" charset="0"/>
              </a:rPr>
            </a:br>
            <a:r>
              <a:rPr lang="es-419" sz="4800">
                <a:solidFill>
                  <a:srgbClr val="FFFFFF"/>
                </a:solidFill>
                <a:latin typeface="Segoe UI" panose="020B0502040204020203" pitchFamily="34" charset="0"/>
                <a:cs typeface="Segoe UI" panose="020B0502040204020203" pitchFamily="34" charset="0"/>
              </a:rPr>
              <a:t>Unidades militares y policiales en servicio de las Operaciones de Paz de la ONU</a:t>
            </a:r>
          </a:p>
        </p:txBody>
      </p:sp>
    </p:spTree>
    <p:extLst>
      <p:ext uri="{BB962C8B-B14F-4D97-AF65-F5344CB8AC3E}">
        <p14:creationId xmlns:p14="http://schemas.microsoft.com/office/powerpoint/2010/main" val="332090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outdoor, person, ground, grass&#10;&#10;Description automatically generated">
            <a:extLst>
              <a:ext uri="{FF2B5EF4-FFF2-40B4-BE49-F238E27FC236}">
                <a16:creationId xmlns:a16="http://schemas.microsoft.com/office/drawing/2014/main" id="{8291D69F-281D-4582-890D-96E7B9A8B7C4}"/>
              </a:ext>
            </a:extLst>
          </p:cNvPr>
          <p:cNvPicPr>
            <a:picLocks noChangeAspect="1"/>
          </p:cNvPicPr>
          <p:nvPr/>
        </p:nvPicPr>
        <p:blipFill rotWithShape="1">
          <a:blip r:embed="rId2"/>
          <a:srcRect l="9091" t="7530" b="15574"/>
          <a:stretch/>
        </p:blipFill>
        <p:spPr>
          <a:xfrm>
            <a:off x="-1" y="10"/>
            <a:ext cx="12192000" cy="6857990"/>
          </a:xfrm>
          <a:prstGeom prst="rect">
            <a:avLst/>
          </a:prstGeom>
        </p:spPr>
      </p:pic>
      <p:sp>
        <p:nvSpPr>
          <p:cNvPr id="52" name="Freeform: Shape 5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602D8D52-EE7B-4A5D-947B-B3141C0EAA70}"/>
              </a:ext>
            </a:extLst>
          </p:cNvPr>
          <p:cNvSpPr>
            <a:spLocks noGrp="1"/>
          </p:cNvSpPr>
          <p:nvPr>
            <p:ph type="title"/>
          </p:nvPr>
        </p:nvSpPr>
        <p:spPr>
          <a:xfrm>
            <a:off x="7621031" y="632990"/>
            <a:ext cx="4292643" cy="1043409"/>
          </a:xfrm>
        </p:spPr>
        <p:txBody>
          <a:bodyPr>
            <a:noAutofit/>
          </a:bodyPr>
          <a:lstStyle/>
          <a:p>
            <a:pPr defTabSz="914400">
              <a:spcAft>
                <a:spcPts val="600"/>
              </a:spcAft>
            </a:pPr>
            <a:r>
              <a:rPr lang="es-419" sz="2800" b="1">
                <a:latin typeface="Segoe UI" panose="020B0502040204020203" pitchFamily="34" charset="0"/>
                <a:cs typeface="Segoe UI" panose="020B0502040204020203" pitchFamily="34" charset="0"/>
              </a:rPr>
              <a:t>Principios Generales de Gestión Ambiental </a:t>
            </a:r>
          </a:p>
        </p:txBody>
      </p:sp>
      <p:sp>
        <p:nvSpPr>
          <p:cNvPr id="8" name="Content Placeholder 7">
            <a:extLst>
              <a:ext uri="{FF2B5EF4-FFF2-40B4-BE49-F238E27FC236}">
                <a16:creationId xmlns:a16="http://schemas.microsoft.com/office/drawing/2014/main" id="{5553025E-33D9-4198-BC59-70BACB738115}"/>
              </a:ext>
            </a:extLst>
          </p:cNvPr>
          <p:cNvSpPr>
            <a:spLocks noGrp="1"/>
          </p:cNvSpPr>
          <p:nvPr>
            <p:ph idx="1"/>
          </p:nvPr>
        </p:nvSpPr>
        <p:spPr>
          <a:xfrm>
            <a:off x="7621031" y="1774372"/>
            <a:ext cx="4062642" cy="2754086"/>
          </a:xfrm>
        </p:spPr>
        <p:txBody>
          <a:bodyPr anchor="t">
            <a:normAutofit fontScale="85000" lnSpcReduction="10000"/>
          </a:bodyPr>
          <a:lstStyle/>
          <a:p>
            <a:pPr lvl="0" indent="-228600">
              <a:buSzPct val="85000"/>
            </a:pPr>
            <a:r>
              <a:rPr lang="es-419" sz="1600" b="1" dirty="0">
                <a:latin typeface="Segoe UI" panose="020B0502040204020203" pitchFamily="34" charset="0"/>
                <a:cs typeface="Segoe UI" panose="020B0502040204020203" pitchFamily="34" charset="0"/>
              </a:rPr>
              <a:t>Los Cuerpos de Paz de la ONU son desplegados en ambientes frágiles. Los recursos naturales pueden ser escasos y a la vez, críticos para la comunidad local.  </a:t>
            </a:r>
          </a:p>
          <a:p>
            <a:pPr marL="0" lvl="0" indent="0">
              <a:buSzPct val="85000"/>
              <a:buNone/>
            </a:pPr>
            <a:endParaRPr lang="es-419" sz="1600" b="1" dirty="0">
              <a:latin typeface="Segoe UI" panose="020B0502040204020203" pitchFamily="34" charset="0"/>
              <a:cs typeface="Segoe UI" panose="020B0502040204020203" pitchFamily="34" charset="0"/>
            </a:endParaRPr>
          </a:p>
          <a:p>
            <a:pPr lvl="0" indent="-228600">
              <a:buSzPct val="85000"/>
            </a:pPr>
            <a:r>
              <a:rPr lang="es-419" sz="1600" b="1" dirty="0">
                <a:latin typeface="Segoe UI" panose="020B0502040204020203" pitchFamily="34" charset="0"/>
                <a:cs typeface="Segoe UI" panose="020B0502040204020203" pitchFamily="34" charset="0"/>
              </a:rPr>
              <a:t>La protección ambiental puede contribuir en el mantenimiento de la paz; es parte de los mandatos directos o indirectos de la misión y ayuda a proteger la salud y la seguridad del personal de la ONU y la comunidad local. Protegiendo el medio ambiente, contribuimos positivamente a la reputación de la ONU.  </a:t>
            </a:r>
            <a:endParaRPr lang="es-419" sz="1400" dirty="0"/>
          </a:p>
        </p:txBody>
      </p:sp>
      <p:pic>
        <p:nvPicPr>
          <p:cNvPr id="10" name="Picture 9" descr="Logo&#10;&#10;Description automatically generated">
            <a:extLst>
              <a:ext uri="{FF2B5EF4-FFF2-40B4-BE49-F238E27FC236}">
                <a16:creationId xmlns:a16="http://schemas.microsoft.com/office/drawing/2014/main" id="{99B0B726-955B-294F-9BFC-632116028751}"/>
              </a:ext>
            </a:extLst>
          </p:cNvPr>
          <p:cNvPicPr>
            <a:picLocks noChangeAspect="1"/>
          </p:cNvPicPr>
          <p:nvPr/>
        </p:nvPicPr>
        <p:blipFill>
          <a:blip r:embed="rId3"/>
          <a:stretch>
            <a:fillRect/>
          </a:stretch>
        </p:blipFill>
        <p:spPr>
          <a:xfrm>
            <a:off x="190575" y="158042"/>
            <a:ext cx="830703" cy="678780"/>
          </a:xfrm>
          <a:prstGeom prst="rect">
            <a:avLst/>
          </a:prstGeom>
        </p:spPr>
      </p:pic>
      <p:sp>
        <p:nvSpPr>
          <p:cNvPr id="11" name="Slide Number Placeholder 3">
            <a:extLst>
              <a:ext uri="{FF2B5EF4-FFF2-40B4-BE49-F238E27FC236}">
                <a16:creationId xmlns:a16="http://schemas.microsoft.com/office/drawing/2014/main" id="{C242AE9F-4301-3547-B83E-9F4682E21BE8}"/>
              </a:ext>
            </a:extLst>
          </p:cNvPr>
          <p:cNvSpPr>
            <a:spLocks noGrp="1"/>
          </p:cNvSpPr>
          <p:nvPr>
            <p:ph type="sldNum" sz="quarter" idx="12"/>
          </p:nvPr>
        </p:nvSpPr>
        <p:spPr>
          <a:xfrm>
            <a:off x="8706852"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3</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16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outdoor&#10;&#10;Description automatically generated">
            <a:extLst>
              <a:ext uri="{FF2B5EF4-FFF2-40B4-BE49-F238E27FC236}">
                <a16:creationId xmlns:a16="http://schemas.microsoft.com/office/drawing/2014/main" id="{2E465DED-A310-4E4E-AD51-DC418C67A40D}"/>
              </a:ext>
            </a:extLst>
          </p:cNvPr>
          <p:cNvPicPr>
            <a:picLocks noChangeAspect="1"/>
          </p:cNvPicPr>
          <p:nvPr/>
        </p:nvPicPr>
        <p:blipFill rotWithShape="1">
          <a:blip r:embed="rId2"/>
          <a:srcRect l="10463" r="1413"/>
          <a:stretch/>
        </p:blipFill>
        <p:spPr>
          <a:xfrm>
            <a:off x="2522356" y="10"/>
            <a:ext cx="9669642" cy="6857990"/>
          </a:xfrm>
          <a:prstGeom prst="rect">
            <a:avLst/>
          </a:prstGeom>
        </p:spPr>
      </p:pic>
      <p:sp>
        <p:nvSpPr>
          <p:cNvPr id="38"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2336F0B-3FBF-6A4C-B04C-3B7A0BA8CD93}"/>
              </a:ext>
            </a:extLst>
          </p:cNvPr>
          <p:cNvSpPr txBox="1">
            <a:spLocks/>
          </p:cNvSpPr>
          <p:nvPr/>
        </p:nvSpPr>
        <p:spPr>
          <a:xfrm>
            <a:off x="593499" y="1339498"/>
            <a:ext cx="3822189" cy="37427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s-419" sz="1600" b="1" dirty="0">
                <a:latin typeface="Segoe UI" panose="020B0502040204020203" pitchFamily="34" charset="0"/>
                <a:cs typeface="Segoe UI" panose="020B0502040204020203" pitchFamily="34" charset="0"/>
              </a:rPr>
              <a:t>Es importante para la credibilidad de la ONU practicar lo que predicamos, en relación a la protección ambiental y el cambio climático. Proteger la reputación de la ONU y de las unidades militares y policiales es fundamental para construir y mantener la confianza de la comunidad local. </a:t>
            </a:r>
          </a:p>
          <a:p>
            <a:pPr>
              <a:buSzPct val="85000"/>
            </a:pPr>
            <a:endParaRPr lang="es-419" sz="1600" b="1" dirty="0">
              <a:latin typeface="Segoe UI" panose="020B0502040204020203" pitchFamily="34" charset="0"/>
              <a:cs typeface="Segoe UI" panose="020B0502040204020203" pitchFamily="34" charset="0"/>
            </a:endParaRPr>
          </a:p>
          <a:p>
            <a:pPr>
              <a:buSzPct val="85000"/>
            </a:pPr>
            <a:r>
              <a:rPr lang="es-419" sz="1600" b="1" dirty="0">
                <a:latin typeface="Segoe UI" panose="020B0502040204020203" pitchFamily="34" charset="0"/>
                <a:cs typeface="Segoe UI" panose="020B0502040204020203" pitchFamily="34" charset="0"/>
              </a:rPr>
              <a:t>Una adecuada gestión ambiental contribuye al uso eficiente de los recursos naturales y la reducción de costos, además de contribuir con la salud, seguridad y bienestar personal. </a:t>
            </a:r>
            <a:endParaRPr lang="es-419" sz="1700" b="1" dirty="0"/>
          </a:p>
          <a:p>
            <a:endParaRPr lang="es-419" sz="1700" b="1" dirty="0"/>
          </a:p>
          <a:p>
            <a:endParaRPr lang="es-419" sz="1700" b="1" dirty="0"/>
          </a:p>
        </p:txBody>
      </p:sp>
      <p:sp>
        <p:nvSpPr>
          <p:cNvPr id="5" name="Slide Number Placeholder 4">
            <a:extLst>
              <a:ext uri="{FF2B5EF4-FFF2-40B4-BE49-F238E27FC236}">
                <a16:creationId xmlns:a16="http://schemas.microsoft.com/office/drawing/2014/main" id="{5C597DD5-AF3A-024F-88CB-0E355B47A3B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4</a:t>
            </a:fld>
            <a:endParaRPr lang="en-US" sz="1600"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228999C0-C1BA-FA4F-9FDD-8DB74B140710}"/>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72469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8829563-AC5B-4E43-BE6A-F6A52BD3FDD5}"/>
              </a:ext>
            </a:extLst>
          </p:cNvPr>
          <p:cNvPicPr>
            <a:picLocks noChangeAspect="1"/>
          </p:cNvPicPr>
          <p:nvPr/>
        </p:nvPicPr>
        <p:blipFill rotWithShape="1">
          <a:blip r:embed="rId2"/>
          <a:srcRect l="3665" r="2218" b="-1"/>
          <a:stretch/>
        </p:blipFill>
        <p:spPr>
          <a:xfrm>
            <a:off x="1" y="10"/>
            <a:ext cx="9669642" cy="6857990"/>
          </a:xfrm>
          <a:prstGeom prst="rect">
            <a:avLst/>
          </a:prstGeom>
        </p:spPr>
      </p:pic>
      <p:sp>
        <p:nvSpPr>
          <p:cNvPr id="54" name="Rectangle 5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B57529C-DDF2-0B4E-9E3C-59D5E40FB4C9}"/>
              </a:ext>
            </a:extLst>
          </p:cNvPr>
          <p:cNvSpPr txBox="1">
            <a:spLocks/>
          </p:cNvSpPr>
          <p:nvPr/>
        </p:nvSpPr>
        <p:spPr>
          <a:xfrm>
            <a:off x="8188437" y="1635710"/>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s-419" sz="1600" b="1" dirty="0">
                <a:latin typeface="Segoe UI" panose="020B0502040204020203" pitchFamily="34" charset="0"/>
                <a:cs typeface="Segoe UI" panose="020B0502040204020203" pitchFamily="34" charset="0"/>
              </a:rPr>
              <a:t>Si ocurriera un incidente ambiental mayor dentro o en las cercanías de una base de la ONU; por ejemplo, un derrame de combustible, la comunidad local podría percibir que la ONU fue la responsable.</a:t>
            </a:r>
          </a:p>
          <a:p>
            <a:pPr>
              <a:buSzPct val="85000"/>
            </a:pPr>
            <a:endParaRPr lang="es-419" sz="1600" b="1" dirty="0">
              <a:latin typeface="Segoe UI" panose="020B0502040204020203" pitchFamily="34" charset="0"/>
              <a:cs typeface="Segoe UI" panose="020B0502040204020203" pitchFamily="34" charset="0"/>
            </a:endParaRPr>
          </a:p>
          <a:p>
            <a:pPr>
              <a:buSzPct val="85000"/>
            </a:pPr>
            <a:r>
              <a:rPr lang="es-419" sz="1600" b="1" dirty="0">
                <a:latin typeface="Segoe UI" panose="020B0502040204020203" pitchFamily="34" charset="0"/>
                <a:cs typeface="Segoe UI" panose="020B0502040204020203" pitchFamily="34" charset="0"/>
              </a:rPr>
              <a:t>Incluso eventos pequeños como, por ejemplo, personal de la ONU ensuciando las calles o dejando encendido el vehículo por mucho tiempo sin desplazarse, pueden ser notados y percibidos negativamente por la comunidad. </a:t>
            </a:r>
            <a:endParaRPr lang="es-419" sz="2000" dirty="0"/>
          </a:p>
        </p:txBody>
      </p:sp>
      <p:sp>
        <p:nvSpPr>
          <p:cNvPr id="3" name="Slide Number Placeholder 2">
            <a:extLst>
              <a:ext uri="{FF2B5EF4-FFF2-40B4-BE49-F238E27FC236}">
                <a16:creationId xmlns:a16="http://schemas.microsoft.com/office/drawing/2014/main" id="{82C4CCDD-FB93-9A4A-874C-C51513845E0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prstClr val="black">
                    <a:tint val="75000"/>
                  </a:prstClr>
                </a:solidFill>
                <a:latin typeface="Arial" panose="020B0604020202020204" pitchFamily="34" charset="0"/>
                <a:cs typeface="Arial" panose="020B0604020202020204" pitchFamily="34" charset="0"/>
              </a:rPr>
              <a:pPr>
                <a:spcAft>
                  <a:spcPts val="600"/>
                </a:spcAft>
                <a:defRPr/>
              </a:pPr>
              <a:t>5</a:t>
            </a:fld>
            <a:endParaRPr lang="en-US" dirty="0">
              <a:solidFill>
                <a:prstClr val="black">
                  <a:tint val="75000"/>
                </a:prstClr>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96D86DC0-D976-4F4A-A323-FA04739A6A1C}"/>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305192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A6BAD95-872C-424E-AC32-80411C7C3E9E}"/>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64473C34-6FC9-E443-98D0-E218CA0512E9}"/>
              </a:ext>
            </a:extLst>
          </p:cNvPr>
          <p:cNvSpPr txBox="1">
            <a:spLocks/>
          </p:cNvSpPr>
          <p:nvPr/>
        </p:nvSpPr>
        <p:spPr>
          <a:xfrm>
            <a:off x="722289" y="1429650"/>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s-419" sz="1600" b="1">
                <a:latin typeface="Segoe UI" panose="020B0502040204020203" pitchFamily="34" charset="0"/>
                <a:cs typeface="Segoe UI" panose="020B0502040204020203" pitchFamily="34" charset="0"/>
              </a:rPr>
              <a:t>La ONU se compromete a no causar ningún tipo de daño a la comunidad local o sus medios de sustento, el medio ambiente, o patrimonios culturales.   </a:t>
            </a:r>
          </a:p>
          <a:p>
            <a:pPr>
              <a:buSzPct val="85000"/>
            </a:pPr>
            <a:endParaRPr lang="es-419" sz="1600" b="1">
              <a:latin typeface="Segoe UI" panose="020B0502040204020203" pitchFamily="34" charset="0"/>
              <a:cs typeface="Segoe UI" panose="020B0502040204020203" pitchFamily="34" charset="0"/>
            </a:endParaRPr>
          </a:p>
          <a:p>
            <a:pPr>
              <a:buSzPct val="85000"/>
            </a:pPr>
            <a:r>
              <a:rPr lang="es-419" sz="1600" b="1">
                <a:latin typeface="Segoe UI" panose="020B0502040204020203" pitchFamily="34" charset="0"/>
                <a:cs typeface="Segoe UI" panose="020B0502040204020203" pitchFamily="34" charset="0"/>
              </a:rPr>
              <a:t>Todos los militares y policías de la ONU deben tener un comportamiento ejemplar en conservación ambiental, manteniendo la reputación positiva de la ONU y la de los países que representan. </a:t>
            </a:r>
          </a:p>
        </p:txBody>
      </p:sp>
      <p:sp>
        <p:nvSpPr>
          <p:cNvPr id="4" name="Slide Number Placeholder 3">
            <a:extLst>
              <a:ext uri="{FF2B5EF4-FFF2-40B4-BE49-F238E27FC236}">
                <a16:creationId xmlns:a16="http://schemas.microsoft.com/office/drawing/2014/main" id="{4DD74B2F-CA9A-5B42-A995-55B438B1351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6</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E0AB0775-49FE-064B-B81F-BCD3192CE815}"/>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3936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grass, outdoor, tree, standing&#10;&#10;Description automatically generated">
            <a:extLst>
              <a:ext uri="{FF2B5EF4-FFF2-40B4-BE49-F238E27FC236}">
                <a16:creationId xmlns:a16="http://schemas.microsoft.com/office/drawing/2014/main" id="{388A076A-AC43-4CBF-BE8B-7DDC23584716}"/>
              </a:ext>
            </a:extLst>
          </p:cNvPr>
          <p:cNvPicPr>
            <a:picLocks noChangeAspect="1"/>
          </p:cNvPicPr>
          <p:nvPr/>
        </p:nvPicPr>
        <p:blipFill rotWithShape="1">
          <a:blip r:embed="rId2"/>
          <a:srcRect r="5882" b="-1"/>
          <a:stretch/>
        </p:blipFill>
        <p:spPr>
          <a:xfrm>
            <a:off x="2522358" y="10"/>
            <a:ext cx="9669642" cy="6857990"/>
          </a:xfrm>
          <a:prstGeom prst="rect">
            <a:avLst/>
          </a:prstGeom>
        </p:spPr>
      </p:pic>
      <p:sp>
        <p:nvSpPr>
          <p:cNvPr id="39" name="Rectangle 3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A0A510-BC52-486E-BA03-9779E3F3A616}"/>
              </a:ext>
            </a:extLst>
          </p:cNvPr>
          <p:cNvSpPr>
            <a:spLocks noGrp="1"/>
          </p:cNvSpPr>
          <p:nvPr>
            <p:ph type="title"/>
          </p:nvPr>
        </p:nvSpPr>
        <p:spPr>
          <a:xfrm>
            <a:off x="489850" y="743447"/>
            <a:ext cx="5177307" cy="3692028"/>
          </a:xfrm>
          <a:noFill/>
        </p:spPr>
        <p:txBody>
          <a:bodyPr vert="horz" lIns="91440" tIns="45720" rIns="91440" bIns="45720" rtlCol="0" anchor="b">
            <a:normAutofit/>
          </a:bodyPr>
          <a:lstStyle/>
          <a:p>
            <a:r>
              <a:rPr lang="es-419" b="1" dirty="0">
                <a:latin typeface="Segoe UI" panose="020B0502040204020203" pitchFamily="34" charset="0"/>
                <a:cs typeface="Segoe UI" panose="020B0502040204020203" pitchFamily="34" charset="0"/>
              </a:rPr>
              <a:t>Conservación</a:t>
            </a:r>
            <a:r>
              <a:rPr lang="en-US" b="1" dirty="0">
                <a:latin typeface="Segoe UI" panose="020B0502040204020203" pitchFamily="34" charset="0"/>
                <a:cs typeface="Segoe UI" panose="020B0502040204020203" pitchFamily="34" charset="0"/>
              </a:rPr>
              <a:t> del </a:t>
            </a:r>
            <a:r>
              <a:rPr lang="en-US" b="1" dirty="0" err="1">
                <a:latin typeface="Segoe UI" panose="020B0502040204020203" pitchFamily="34" charset="0"/>
                <a:cs typeface="Segoe UI" panose="020B0502040204020203" pitchFamily="34" charset="0"/>
              </a:rPr>
              <a:t>agua</a:t>
            </a:r>
            <a:endParaRPr lang="en-US" b="1"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E8EE28B2-07CE-416F-BF19-A540C0DA9A3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7</a:t>
            </a:fld>
            <a:endParaRPr lang="en-US" sz="1600" dirty="0">
              <a:solidFill>
                <a:srgbClr val="FFFFFF"/>
              </a:solidFill>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9262E86F-3948-A347-AC8A-79E367564F80}"/>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296683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5" descr="A picture containing ground, outdoor, person, group&#10;&#10;Description automatically generated">
            <a:extLst>
              <a:ext uri="{FF2B5EF4-FFF2-40B4-BE49-F238E27FC236}">
                <a16:creationId xmlns:a16="http://schemas.microsoft.com/office/drawing/2014/main" id="{AE8F75B3-6862-4C81-842D-9773AC6D641F}"/>
              </a:ext>
            </a:extLst>
          </p:cNvPr>
          <p:cNvPicPr>
            <a:picLocks noChangeAspect="1"/>
          </p:cNvPicPr>
          <p:nvPr/>
        </p:nvPicPr>
        <p:blipFill rotWithShape="1">
          <a:blip r:embed="rId2"/>
          <a:srcRect l="9091" b="9091"/>
          <a:stretch/>
        </p:blipFill>
        <p:spPr>
          <a:xfrm>
            <a:off x="20" y="1282"/>
            <a:ext cx="12191980" cy="6856718"/>
          </a:xfrm>
          <a:prstGeom prst="rect">
            <a:avLst/>
          </a:prstGeom>
        </p:spPr>
      </p:pic>
      <p:sp>
        <p:nvSpPr>
          <p:cNvPr id="27" name="Freeform: Shape 26">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DDD6D20-AC1F-475C-970C-51092FFE1017}"/>
              </a:ext>
            </a:extLst>
          </p:cNvPr>
          <p:cNvSpPr>
            <a:spLocks noGrp="1"/>
          </p:cNvSpPr>
          <p:nvPr>
            <p:ph type="title"/>
          </p:nvPr>
        </p:nvSpPr>
        <p:spPr>
          <a:xfrm>
            <a:off x="7851031" y="632990"/>
            <a:ext cx="4062643" cy="1043409"/>
          </a:xfrm>
        </p:spPr>
        <p:txBody>
          <a:bodyPr vert="horz" lIns="91440" tIns="45720" rIns="91440" bIns="45720" rtlCol="0">
            <a:normAutofit/>
          </a:bodyPr>
          <a:lstStyle/>
          <a:p>
            <a:pPr>
              <a:spcAft>
                <a:spcPts val="600"/>
              </a:spcAft>
            </a:pPr>
            <a:r>
              <a:rPr lang="es-419" sz="2800" b="1">
                <a:latin typeface="Segoe UI" panose="020B0502040204020203" pitchFamily="34" charset="0"/>
                <a:cs typeface="Segoe UI" panose="020B0502040204020203" pitchFamily="34" charset="0"/>
              </a:rPr>
              <a:t>Conservación del agua</a:t>
            </a:r>
          </a:p>
        </p:txBody>
      </p:sp>
      <p:sp>
        <p:nvSpPr>
          <p:cNvPr id="15" name="Content Placeholder 14">
            <a:extLst>
              <a:ext uri="{FF2B5EF4-FFF2-40B4-BE49-F238E27FC236}">
                <a16:creationId xmlns:a16="http://schemas.microsoft.com/office/drawing/2014/main" id="{44B54FAC-1E3F-442A-8635-39B40BC7E79E}"/>
              </a:ext>
            </a:extLst>
          </p:cNvPr>
          <p:cNvSpPr>
            <a:spLocks noGrp="1"/>
          </p:cNvSpPr>
          <p:nvPr>
            <p:ph idx="1"/>
          </p:nvPr>
        </p:nvSpPr>
        <p:spPr>
          <a:xfrm>
            <a:off x="7621031" y="1774372"/>
            <a:ext cx="4062642" cy="2754086"/>
          </a:xfrm>
        </p:spPr>
        <p:txBody>
          <a:bodyPr vert="horz" lIns="91440" tIns="45720" rIns="91440" bIns="45720" rtlCol="0" anchor="t">
            <a:normAutofit/>
          </a:bodyPr>
          <a:lstStyle/>
          <a:p>
            <a:pPr>
              <a:buSzPct val="85000"/>
            </a:pPr>
            <a:r>
              <a:rPr lang="es-419" sz="1600" b="1" dirty="0">
                <a:latin typeface="Segoe UI" panose="020B0502040204020203" pitchFamily="34" charset="0"/>
                <a:cs typeface="Segoe UI" panose="020B0502040204020203" pitchFamily="34" charset="0"/>
              </a:rPr>
              <a:t>El agua puede ser escasa en las áreas donde operamos. Las medidas de conservación reducirán el impacto de nuestras operaciones en los recursos hídricos de las comunidades locales. </a:t>
            </a:r>
          </a:p>
          <a:p>
            <a:endParaRPr lang="es-419" sz="1800" dirty="0"/>
          </a:p>
        </p:txBody>
      </p:sp>
      <p:pic>
        <p:nvPicPr>
          <p:cNvPr id="8" name="Picture 7" descr="Logo&#10;&#10;Description automatically generated">
            <a:extLst>
              <a:ext uri="{FF2B5EF4-FFF2-40B4-BE49-F238E27FC236}">
                <a16:creationId xmlns:a16="http://schemas.microsoft.com/office/drawing/2014/main" id="{7F8E5F0C-143D-3240-8BB9-45DD89ED5678}"/>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7E61E087-46F2-954A-8813-EFDEABA9847E}"/>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8</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1206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s-419" sz="3200" b="1" kern="1200">
                <a:solidFill>
                  <a:srgbClr val="FFFFFF"/>
                </a:solidFill>
                <a:latin typeface="Segoe UI" panose="020B0502040204020203" pitchFamily="34" charset="0"/>
                <a:cs typeface="Segoe UI" panose="020B0502040204020203" pitchFamily="34" charset="0"/>
              </a:rPr>
              <a:t>Conservación del agua – Principios </a:t>
            </a:r>
          </a:p>
        </p:txBody>
      </p:sp>
      <p:sp>
        <p:nvSpPr>
          <p:cNvPr id="3" name="Slide Number Placeholder 2">
            <a:extLst>
              <a:ext uri="{FF2B5EF4-FFF2-40B4-BE49-F238E27FC236}">
                <a16:creationId xmlns:a16="http://schemas.microsoft.com/office/drawing/2014/main" id="{4CA11F69-AEDC-A741-B885-7FA061218413}"/>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9</a:t>
            </a:fld>
            <a:endParaRPr lang="en-US" sz="1600" dirty="0">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1236912043"/>
              </p:ext>
            </p:extLst>
          </p:nvPr>
        </p:nvGraphicFramePr>
        <p:xfrm>
          <a:off x="4305904" y="922975"/>
          <a:ext cx="7591806" cy="4886279"/>
        </p:xfrm>
        <a:graphic>
          <a:graphicData uri="http://schemas.openxmlformats.org/drawingml/2006/table">
            <a:tbl>
              <a:tblPr firstRow="1" bandRow="1">
                <a:tableStyleId>{5C22544A-7EE6-4342-B048-85BDC9FD1C3A}</a:tableStyleId>
              </a:tblPr>
              <a:tblGrid>
                <a:gridCol w="3789503">
                  <a:extLst>
                    <a:ext uri="{9D8B030D-6E8A-4147-A177-3AD203B41FA5}">
                      <a16:colId xmlns:a16="http://schemas.microsoft.com/office/drawing/2014/main" val="3962060694"/>
                    </a:ext>
                  </a:extLst>
                </a:gridCol>
                <a:gridCol w="3802303">
                  <a:extLst>
                    <a:ext uri="{9D8B030D-6E8A-4147-A177-3AD203B41FA5}">
                      <a16:colId xmlns:a16="http://schemas.microsoft.com/office/drawing/2014/main" val="2966013420"/>
                    </a:ext>
                  </a:extLst>
                </a:gridCol>
              </a:tblGrid>
              <a:tr h="386923">
                <a:tc>
                  <a:txBody>
                    <a:bodyPr/>
                    <a:lstStyle/>
                    <a:p>
                      <a:r>
                        <a:rPr lang="es-419" sz="1800" b="1" i="0" noProof="0">
                          <a:latin typeface="Calibri" panose="020F0502020204030204" pitchFamily="34" charset="0"/>
                          <a:cs typeface="Calibri" panose="020F0502020204030204" pitchFamily="34" charset="0"/>
                        </a:rPr>
                        <a:t>HACER</a:t>
                      </a:r>
                    </a:p>
                  </a:txBody>
                  <a:tcPr marL="83628" marR="83628" marT="41815" marB="41815"/>
                </a:tc>
                <a:tc>
                  <a:txBody>
                    <a:bodyPr/>
                    <a:lstStyle/>
                    <a:p>
                      <a:r>
                        <a:rPr lang="es-419" sz="1800" b="1" noProof="0"/>
                        <a:t>NO HACER</a:t>
                      </a:r>
                    </a:p>
                  </a:txBody>
                  <a:tcPr marL="83628" marR="83628" marT="41815" marB="41815"/>
                </a:tc>
                <a:extLst>
                  <a:ext uri="{0D108BD9-81ED-4DB2-BD59-A6C34878D82A}">
                    <a16:rowId xmlns:a16="http://schemas.microsoft.com/office/drawing/2014/main" val="1539128937"/>
                  </a:ext>
                </a:extLst>
              </a:tr>
              <a:tr h="165892">
                <a:tc>
                  <a:txBody>
                    <a:bodyPr/>
                    <a:lstStyle/>
                    <a:p>
                      <a:pPr marL="0" indent="0">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s-419" sz="1400" b="1" noProof="0" dirty="0">
                          <a:latin typeface="Calibri" panose="020F0502020204030204" pitchFamily="34" charset="0"/>
                          <a:cs typeface="Calibri" panose="020F0502020204030204" pitchFamily="34" charset="0"/>
                        </a:rPr>
                        <a:t>Toma baños/duchas cortas.</a:t>
                      </a:r>
                      <a:endParaRPr lang="es-419" sz="1400" b="1" noProof="0" dirty="0"/>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FF000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No toleres las fugas de agua.</a:t>
                      </a:r>
                    </a:p>
                  </a:txBody>
                  <a:tcPr marL="83628" marR="83628" marT="41815" marB="41815">
                    <a:noFill/>
                  </a:tcPr>
                </a:tc>
                <a:extLst>
                  <a:ext uri="{0D108BD9-81ED-4DB2-BD59-A6C34878D82A}">
                    <a16:rowId xmlns:a16="http://schemas.microsoft.com/office/drawing/2014/main" val="2395052548"/>
                  </a:ext>
                </a:extLst>
              </a:tr>
              <a:tr h="164234">
                <a:tc>
                  <a:txBody>
                    <a:bodyPr/>
                    <a:lstStyle/>
                    <a:p>
                      <a:pPr marL="0" indent="0">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Cierra los grifos de agua después de usarlos.</a:t>
                      </a:r>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FF000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No dejas abiertas mangueras o grifos de agua.</a:t>
                      </a:r>
                    </a:p>
                  </a:txBody>
                  <a:tcPr marL="83628" marR="83628" marT="41815" marB="41815">
                    <a:noFill/>
                  </a:tcPr>
                </a:tc>
                <a:extLst>
                  <a:ext uri="{0D108BD9-81ED-4DB2-BD59-A6C34878D82A}">
                    <a16:rowId xmlns:a16="http://schemas.microsoft.com/office/drawing/2014/main" val="2364145952"/>
                  </a:ext>
                </a:extLst>
              </a:tr>
              <a:tr h="543404">
                <a:tc>
                  <a:txBody>
                    <a:bodyPr/>
                    <a:lstStyle/>
                    <a:p>
                      <a:pPr marL="174625" indent="-174625">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Mantén el grifo de agua cerrado mientras lavas los platos o cepillas los dientes. </a:t>
                      </a:r>
                    </a:p>
                  </a:txBody>
                  <a:tcPr marL="83628" marR="83628" marT="41815" marB="41815">
                    <a:noFill/>
                  </a:tcPr>
                </a:tc>
                <a:tc rowSpan="2">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latin typeface="Calibri" panose="020F0502020204030204" pitchFamily="34" charset="0"/>
                          <a:cs typeface="Calibri" panose="020F0502020204030204" pitchFamily="34" charset="0"/>
                        </a:rPr>
                        <a:t>  No descargues aceites, lubricantes o combustibles en cuerpos de agua (lagunas, ríos, etc.) tanques sépticos, inodoros, o canales de drenaje.</a:t>
                      </a:r>
                    </a:p>
                    <a:p>
                      <a:pPr marL="0" marR="0" lvl="0" indent="0" algn="l" defTabSz="975482" rtl="0" eaLnBrk="1" fontAlgn="auto" latinLnBrk="0" hangingPunct="1">
                        <a:lnSpc>
                          <a:spcPct val="100000"/>
                        </a:lnSpc>
                        <a:spcBef>
                          <a:spcPts val="0"/>
                        </a:spcBef>
                        <a:spcAft>
                          <a:spcPts val="0"/>
                        </a:spcAft>
                        <a:buClrTx/>
                        <a:buSzTx/>
                        <a:buFontTx/>
                        <a:buNone/>
                        <a:tabLst/>
                        <a:defRPr/>
                      </a:pPr>
                      <a:endParaRPr lang="es-419" sz="1400" b="1" noProof="0" dirty="0">
                        <a:latin typeface="Calibri" panose="020F0502020204030204" pitchFamily="34" charset="0"/>
                        <a:cs typeface="Calibri" panose="020F0502020204030204" pitchFamily="34" charset="0"/>
                      </a:endParaRPr>
                    </a:p>
                  </a:txBody>
                  <a:tcPr marL="83628" marR="83628" marT="41815" marB="41815">
                    <a:noFill/>
                  </a:tcPr>
                </a:tc>
                <a:extLst>
                  <a:ext uri="{0D108BD9-81ED-4DB2-BD59-A6C34878D82A}">
                    <a16:rowId xmlns:a16="http://schemas.microsoft.com/office/drawing/2014/main" val="609695888"/>
                  </a:ext>
                </a:extLst>
              </a:tr>
              <a:tr h="797261">
                <a:tc>
                  <a:txBody>
                    <a:bodyPr/>
                    <a:lstStyle/>
                    <a:p>
                      <a:pPr marL="179388" indent="-179388">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Usa la lavadora con una carga completa y usa el ciclo corto de lavado. </a:t>
                      </a:r>
                    </a:p>
                  </a:txBody>
                  <a:tcPr marL="83628" marR="83628" marT="41815" marB="41815">
                    <a:noFill/>
                  </a:tcPr>
                </a:tc>
                <a:tc vMerge="1">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3025284483"/>
                  </a:ext>
                </a:extLst>
              </a:tr>
              <a:tr h="535595">
                <a:tc>
                  <a:txBody>
                    <a:bodyPr/>
                    <a:lstStyle/>
                    <a:p>
                      <a:pPr marL="179388" indent="-179388">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Si tienes inodoros de doble botón, usa el de baja descarga cuando sea posible.</a:t>
                      </a:r>
                    </a:p>
                  </a:txBody>
                  <a:tcPr marL="83628" marR="83628" marT="41815" marB="41815">
                    <a:noFill/>
                  </a:tcPr>
                </a:tc>
                <a:tc>
                  <a:txBody>
                    <a:bodyPr/>
                    <a:lstStyle/>
                    <a:p>
                      <a:pPr marL="179388" indent="-179388"/>
                      <a:endParaRPr lang="es-419" sz="1000" b="1" noProof="0">
                        <a:latin typeface="+mn-lt"/>
                      </a:endParaRPr>
                    </a:p>
                  </a:txBody>
                  <a:tcPr marL="83628" marR="83628" marT="41815" marB="41815">
                    <a:noFill/>
                  </a:tcPr>
                </a:tc>
                <a:extLst>
                  <a:ext uri="{0D108BD9-81ED-4DB2-BD59-A6C34878D82A}">
                    <a16:rowId xmlns:a16="http://schemas.microsoft.com/office/drawing/2014/main" val="3136201911"/>
                  </a:ext>
                </a:extLst>
              </a:tr>
              <a:tr h="535595">
                <a:tc>
                  <a:txBody>
                    <a:bodyPr/>
                    <a:lstStyle/>
                    <a:p>
                      <a:pPr marL="179388" indent="-179388">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Colecta agua de lluvia o reúsa el agua condensada de las unidades de aire acondicionado para regar plantas.</a:t>
                      </a:r>
                    </a:p>
                    <a:p>
                      <a:pPr marL="179388" indent="-179388">
                        <a:buFont typeface="Arial" panose="020B0604020202020204" pitchFamily="34" charset="0"/>
                        <a:buNone/>
                      </a:pPr>
                      <a:endParaRPr lang="es-419" sz="1400" b="1" noProof="0" dirty="0">
                        <a:latin typeface="Calibri" panose="020F0502020204030204" pitchFamily="34" charset="0"/>
                        <a:cs typeface="Calibri" panose="020F0502020204030204" pitchFamily="34" charset="0"/>
                      </a:endParaRPr>
                    </a:p>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latin typeface="Calibri" panose="020F0502020204030204" pitchFamily="34" charset="0"/>
                          <a:cs typeface="Calibri" panose="020F0502020204030204" pitchFamily="34" charset="0"/>
                        </a:rPr>
                        <a:t> Reporta toda fuga de agua, sin importar el tamaño.</a:t>
                      </a:r>
                    </a:p>
                    <a:p>
                      <a:pPr marL="179388" indent="-179388">
                        <a:buFont typeface="Arial" panose="020B0604020202020204" pitchFamily="34" charset="0"/>
                        <a:buNone/>
                      </a:pPr>
                      <a:endParaRPr lang="es-419" sz="1400" b="1" noProof="0" dirty="0">
                        <a:latin typeface="Calibri" panose="020F0502020204030204" pitchFamily="34" charset="0"/>
                        <a:cs typeface="Calibri" panose="020F0502020204030204" pitchFamily="34" charset="0"/>
                      </a:endParaRPr>
                    </a:p>
                  </a:txBody>
                  <a:tcPr marL="83628" marR="83628" marT="41815" marB="41815">
                    <a:noFill/>
                  </a:tcPr>
                </a:tc>
                <a:tc>
                  <a:txBody>
                    <a:bodyPr/>
                    <a:lstStyle/>
                    <a:p>
                      <a:endParaRPr lang="es-419" sz="1000" b="1" noProof="0">
                        <a:latin typeface="+mn-lt"/>
                      </a:endParaRPr>
                    </a:p>
                  </a:txBody>
                  <a:tcPr marL="83628" marR="83628" marT="41815" marB="41815">
                    <a:noFill/>
                  </a:tcPr>
                </a:tc>
                <a:extLst>
                  <a:ext uri="{0D108BD9-81ED-4DB2-BD59-A6C34878D82A}">
                    <a16:rowId xmlns:a16="http://schemas.microsoft.com/office/drawing/2014/main" val="1901578166"/>
                  </a:ext>
                </a:extLst>
              </a:tr>
              <a:tr h="451966">
                <a:tc>
                  <a:txBody>
                    <a:bodyPr/>
                    <a:lstStyle/>
                    <a:p>
                      <a:pPr marL="0" indent="0">
                        <a:buFont typeface="Arial" panose="020B0604020202020204" pitchFamily="34" charset="0"/>
                        <a:buNone/>
                      </a:pPr>
                      <a:endParaRPr lang="es-419" sz="1400" b="1" noProof="0">
                        <a:latin typeface="Calibri" panose="020F0502020204030204" pitchFamily="34" charset="0"/>
                        <a:cs typeface="Calibri" panose="020F0502020204030204" pitchFamily="34" charset="0"/>
                      </a:endParaRPr>
                    </a:p>
                  </a:txBody>
                  <a:tcPr marL="62722" marR="62722" marT="0" marB="0">
                    <a:noFill/>
                  </a:tcPr>
                </a:tc>
                <a:tc>
                  <a:txBody>
                    <a:bodyPr/>
                    <a:lstStyle/>
                    <a:p>
                      <a:endParaRPr lang="es-419" sz="1000" b="1" noProof="0" dirty="0">
                        <a:latin typeface="+mn-lt"/>
                      </a:endParaRPr>
                    </a:p>
                  </a:txBody>
                  <a:tcPr marL="83628" marR="83628" marT="41815" marB="41815">
                    <a:noFill/>
                  </a:tcPr>
                </a:tc>
                <a:extLst>
                  <a:ext uri="{0D108BD9-81ED-4DB2-BD59-A6C34878D82A}">
                    <a16:rowId xmlns:a16="http://schemas.microsoft.com/office/drawing/2014/main" val="1238950554"/>
                  </a:ext>
                </a:extLst>
              </a:tr>
            </a:tbl>
          </a:graphicData>
        </a:graphic>
      </p:graphicFrame>
      <p:grpSp>
        <p:nvGrpSpPr>
          <p:cNvPr id="2" name="Group 1">
            <a:extLst>
              <a:ext uri="{FF2B5EF4-FFF2-40B4-BE49-F238E27FC236}">
                <a16:creationId xmlns:a16="http://schemas.microsoft.com/office/drawing/2014/main" id="{F4A0FDE3-99F8-4E9E-A02F-5099623D2A6E}"/>
              </a:ext>
            </a:extLst>
          </p:cNvPr>
          <p:cNvGrpSpPr/>
          <p:nvPr/>
        </p:nvGrpSpPr>
        <p:grpSpPr>
          <a:xfrm>
            <a:off x="688522" y="5820803"/>
            <a:ext cx="2905153" cy="1036463"/>
            <a:chOff x="666750" y="5826241"/>
            <a:chExt cx="2905153" cy="1036463"/>
          </a:xfrm>
        </p:grpSpPr>
        <p:pic>
          <p:nvPicPr>
            <p:cNvPr id="27" name="Picture 26">
              <a:extLst>
                <a:ext uri="{FF2B5EF4-FFF2-40B4-BE49-F238E27FC236}">
                  <a16:creationId xmlns:a16="http://schemas.microsoft.com/office/drawing/2014/main" id="{97A9A932-67A8-447F-B0FA-F82B5631FB4D}"/>
                </a:ext>
              </a:extLst>
            </p:cNvPr>
            <p:cNvPicPr>
              <a:picLocks noChangeAspect="1"/>
            </p:cNvPicPr>
            <p:nvPr/>
          </p:nvPicPr>
          <p:blipFill rotWithShape="1">
            <a:blip r:embed="rId3"/>
            <a:srcRect l="38940" t="34364" r="53006" b="50591"/>
            <a:stretch/>
          </p:blipFill>
          <p:spPr>
            <a:xfrm>
              <a:off x="666750" y="5830946"/>
              <a:ext cx="981931" cy="1031758"/>
            </a:xfrm>
            <a:prstGeom prst="rect">
              <a:avLst/>
            </a:prstGeom>
          </p:spPr>
        </p:pic>
        <p:pic>
          <p:nvPicPr>
            <p:cNvPr id="28" name="Picture 27">
              <a:extLst>
                <a:ext uri="{FF2B5EF4-FFF2-40B4-BE49-F238E27FC236}">
                  <a16:creationId xmlns:a16="http://schemas.microsoft.com/office/drawing/2014/main" id="{7CF2152A-90DF-478B-AF0C-E7508FAAEAF9}"/>
                </a:ext>
              </a:extLst>
            </p:cNvPr>
            <p:cNvPicPr>
              <a:picLocks noChangeAspect="1"/>
            </p:cNvPicPr>
            <p:nvPr/>
          </p:nvPicPr>
          <p:blipFill rotWithShape="1">
            <a:blip r:embed="rId3"/>
            <a:srcRect l="64344" t="34243" r="27770" b="50714"/>
            <a:stretch/>
          </p:blipFill>
          <p:spPr>
            <a:xfrm>
              <a:off x="1648681" y="5826241"/>
              <a:ext cx="961611" cy="1031759"/>
            </a:xfrm>
            <a:prstGeom prst="rect">
              <a:avLst/>
            </a:prstGeom>
          </p:spPr>
        </p:pic>
        <p:pic>
          <p:nvPicPr>
            <p:cNvPr id="29" name="Picture 28">
              <a:extLst>
                <a:ext uri="{FF2B5EF4-FFF2-40B4-BE49-F238E27FC236}">
                  <a16:creationId xmlns:a16="http://schemas.microsoft.com/office/drawing/2014/main" id="{FAEFC0DA-83B1-45B9-A323-B1F66F179AA8}"/>
                </a:ext>
              </a:extLst>
            </p:cNvPr>
            <p:cNvPicPr>
              <a:picLocks noChangeAspect="1"/>
            </p:cNvPicPr>
            <p:nvPr/>
          </p:nvPicPr>
          <p:blipFill rotWithShape="1">
            <a:blip r:embed="rId3"/>
            <a:srcRect l="64383" t="71807" r="27730" b="13183"/>
            <a:stretch/>
          </p:blipFill>
          <p:spPr>
            <a:xfrm>
              <a:off x="2610292" y="5833304"/>
              <a:ext cx="961611" cy="1029400"/>
            </a:xfrm>
            <a:prstGeom prst="rect">
              <a:avLst/>
            </a:prstGeom>
          </p:spPr>
        </p:pic>
      </p:grpSp>
    </p:spTree>
    <p:extLst>
      <p:ext uri="{BB962C8B-B14F-4D97-AF65-F5344CB8AC3E}">
        <p14:creationId xmlns:p14="http://schemas.microsoft.com/office/powerpoint/2010/main" val="2020496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sky, outdoor, grass, tree&#10;&#10;Description automatically generated">
            <a:extLst>
              <a:ext uri="{FF2B5EF4-FFF2-40B4-BE49-F238E27FC236}">
                <a16:creationId xmlns:a16="http://schemas.microsoft.com/office/drawing/2014/main" id="{EF24C426-1E7D-4955-8E06-4D690E802C3E}"/>
              </a:ext>
            </a:extLst>
          </p:cNvPr>
          <p:cNvPicPr>
            <a:picLocks noChangeAspect="1"/>
          </p:cNvPicPr>
          <p:nvPr/>
        </p:nvPicPr>
        <p:blipFill rotWithShape="1">
          <a:blip r:embed="rId2"/>
          <a:srcRect t="17953" b="9118"/>
          <a:stretch/>
        </p:blipFill>
        <p:spPr>
          <a:xfrm>
            <a:off x="2522358" y="10"/>
            <a:ext cx="9669642" cy="6857990"/>
          </a:xfrm>
          <a:prstGeom prst="rect">
            <a:avLst/>
          </a:prstGeom>
        </p:spPr>
      </p:pic>
      <p:sp>
        <p:nvSpPr>
          <p:cNvPr id="24"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C7E05900-A1B0-4AD1-AB6B-668E70105F23}"/>
              </a:ext>
            </a:extLst>
          </p:cNvPr>
          <p:cNvSpPr>
            <a:spLocks noGrp="1"/>
          </p:cNvSpPr>
          <p:nvPr>
            <p:ph type="title"/>
          </p:nvPr>
        </p:nvSpPr>
        <p:spPr>
          <a:xfrm>
            <a:off x="218941" y="743447"/>
            <a:ext cx="4958365" cy="3692028"/>
          </a:xfrm>
          <a:noFill/>
        </p:spPr>
        <p:txBody>
          <a:bodyPr vert="horz" lIns="91440" tIns="45720" rIns="91440" bIns="45720" rtlCol="0" anchor="b">
            <a:normAutofit/>
          </a:bodyPr>
          <a:lstStyle/>
          <a:p>
            <a:r>
              <a:rPr lang="es-419" b="1">
                <a:latin typeface="Segoe UI" panose="020B0502040204020203" pitchFamily="34" charset="0"/>
                <a:cs typeface="Segoe UI" panose="020B0502040204020203" pitchFamily="34" charset="0"/>
              </a:rPr>
              <a:t>Gestión de aguas residuales</a:t>
            </a:r>
          </a:p>
        </p:txBody>
      </p:sp>
      <p:sp>
        <p:nvSpPr>
          <p:cNvPr id="4" name="Slide Number Placeholder 3">
            <a:extLst>
              <a:ext uri="{FF2B5EF4-FFF2-40B4-BE49-F238E27FC236}">
                <a16:creationId xmlns:a16="http://schemas.microsoft.com/office/drawing/2014/main" id="{EA90CDB2-7984-442B-934B-99EBEA7F222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rgbClr val="FFFFFF"/>
                </a:solidFill>
                <a:latin typeface="Arial" panose="020B0604020202020204" pitchFamily="34" charset="0"/>
                <a:cs typeface="Arial" panose="020B0604020202020204" pitchFamily="34" charset="0"/>
              </a:rPr>
              <a:pPr>
                <a:spcAft>
                  <a:spcPts val="600"/>
                </a:spcAft>
                <a:defRPr/>
              </a:pPr>
              <a:t>10</a:t>
            </a:fld>
            <a:endParaRPr lang="en-US" dirty="0">
              <a:solidFill>
                <a:srgbClr val="FFFFFF"/>
              </a:solidFill>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672EF297-EEE3-374A-8994-725259C05076}"/>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76609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outdoor&#10;&#10;Description automatically generated">
            <a:extLst>
              <a:ext uri="{FF2B5EF4-FFF2-40B4-BE49-F238E27FC236}">
                <a16:creationId xmlns:a16="http://schemas.microsoft.com/office/drawing/2014/main" id="{72F2CD14-EF10-44E6-828F-40E29000663F}"/>
              </a:ext>
            </a:extLst>
          </p:cNvPr>
          <p:cNvPicPr>
            <a:picLocks noChangeAspect="1"/>
          </p:cNvPicPr>
          <p:nvPr/>
        </p:nvPicPr>
        <p:blipFill rotWithShape="1">
          <a:blip r:embed="rId2"/>
          <a:srcRect t="20087" b="42366"/>
          <a:stretch/>
        </p:blipFill>
        <p:spPr>
          <a:xfrm>
            <a:off x="-1" y="10520"/>
            <a:ext cx="12192000" cy="6857990"/>
          </a:xfrm>
          <a:prstGeom prst="rect">
            <a:avLst/>
          </a:prstGeom>
        </p:spPr>
      </p:pic>
      <p:sp>
        <p:nvSpPr>
          <p:cNvPr id="3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90F288DA-99CD-C34E-8B3D-10EF913D5D70}"/>
              </a:ext>
            </a:extLst>
          </p:cNvPr>
          <p:cNvSpPr txBox="1">
            <a:spLocks/>
          </p:cNvSpPr>
          <p:nvPr/>
        </p:nvSpPr>
        <p:spPr>
          <a:xfrm>
            <a:off x="709448" y="1798039"/>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s-419" sz="2800">
                <a:latin typeface="Segoe UI" panose="020B0502040204020203" pitchFamily="34" charset="0"/>
                <a:cs typeface="Segoe UI" panose="020B0502040204020203" pitchFamily="34" charset="0"/>
              </a:rPr>
              <a:t>Gestión de aguas residuales</a:t>
            </a:r>
          </a:p>
        </p:txBody>
      </p:sp>
      <p:cxnSp>
        <p:nvCxnSpPr>
          <p:cNvPr id="38" name="Straight Connector 3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 name="Content Placeholder 5">
            <a:extLst>
              <a:ext uri="{FF2B5EF4-FFF2-40B4-BE49-F238E27FC236}">
                <a16:creationId xmlns:a16="http://schemas.microsoft.com/office/drawing/2014/main" id="{43D61813-F540-694E-B400-05583C3D9A5D}"/>
              </a:ext>
            </a:extLst>
          </p:cNvPr>
          <p:cNvSpPr txBox="1">
            <a:spLocks/>
          </p:cNvSpPr>
          <p:nvPr/>
        </p:nvSpPr>
        <p:spPr>
          <a:xfrm>
            <a:off x="618447" y="3717208"/>
            <a:ext cx="4593021" cy="342856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s-419" sz="1600" b="1" dirty="0">
                <a:latin typeface="Segoe UI" panose="020B0502040204020203" pitchFamily="34" charset="0"/>
                <a:cs typeface="Segoe UI" panose="020B0502040204020203" pitchFamily="34" charset="0"/>
              </a:rPr>
              <a:t>El 80% del agua que usamos diariamente se convierte en agua residual que debe ser tratada por la misión. </a:t>
            </a:r>
          </a:p>
          <a:p>
            <a:pPr>
              <a:buSzPct val="85000"/>
            </a:pPr>
            <a:r>
              <a:rPr lang="es-419" sz="1600" b="1" dirty="0">
                <a:latin typeface="Segoe UI" panose="020B0502040204020203" pitchFamily="34" charset="0"/>
                <a:cs typeface="Segoe UI" panose="020B0502040204020203" pitchFamily="34" charset="0"/>
              </a:rPr>
              <a:t>Los cuerpos de paz de la ONU generamos aguas residuales cuando usamos los inodoros, baños, uso del agua para la higiene personal, preparación de alimentos, lavandería, lavado de vehículos, entre otros. </a:t>
            </a:r>
          </a:p>
          <a:p>
            <a:pPr>
              <a:buSzPct val="85000"/>
            </a:pPr>
            <a:r>
              <a:rPr lang="es-419" sz="1600" b="1" dirty="0">
                <a:latin typeface="Segoe UI" panose="020B0502040204020203" pitchFamily="34" charset="0"/>
                <a:cs typeface="Segoe UI" panose="020B0502040204020203" pitchFamily="34" charset="0"/>
              </a:rPr>
              <a:t>Los sistemas de tratamiento de aguas deben ser cuidados y mantenidos adecuadamente para asegurar su continuo funcionamiento y así evitar impactos ambientales. </a:t>
            </a:r>
          </a:p>
          <a:p>
            <a:pPr>
              <a:buSzPct val="85000"/>
            </a:pPr>
            <a:endParaRPr lang="es-419" sz="1300" b="1" dirty="0"/>
          </a:p>
          <a:p>
            <a:endParaRPr lang="es-419" sz="1300" b="1" dirty="0"/>
          </a:p>
        </p:txBody>
      </p:sp>
      <p:sp>
        <p:nvSpPr>
          <p:cNvPr id="3" name="TextBox 2">
            <a:extLst>
              <a:ext uri="{FF2B5EF4-FFF2-40B4-BE49-F238E27FC236}">
                <a16:creationId xmlns:a16="http://schemas.microsoft.com/office/drawing/2014/main" id="{61A1CB08-936B-8248-9555-3F2317552B65}"/>
              </a:ext>
            </a:extLst>
          </p:cNvPr>
          <p:cNvSpPr txBox="1"/>
          <p:nvPr/>
        </p:nvSpPr>
        <p:spPr>
          <a:xfrm>
            <a:off x="-357187" y="3857625"/>
            <a:ext cx="184731" cy="352084"/>
          </a:xfrm>
          <a:prstGeom prst="rect">
            <a:avLst/>
          </a:prstGeom>
          <a:noFill/>
        </p:spPr>
        <p:txBody>
          <a:bodyPr wrap="none" rtlCol="0">
            <a:spAutoFit/>
          </a:bodyPr>
          <a:lstStyle/>
          <a:p>
            <a:endParaRPr lang="en-US" sz="1688" dirty="0"/>
          </a:p>
        </p:txBody>
      </p:sp>
      <p:pic>
        <p:nvPicPr>
          <p:cNvPr id="9" name="Picture 8" descr="Logo&#10;&#10;Description automatically generated">
            <a:extLst>
              <a:ext uri="{FF2B5EF4-FFF2-40B4-BE49-F238E27FC236}">
                <a16:creationId xmlns:a16="http://schemas.microsoft.com/office/drawing/2014/main" id="{B736BC42-6A25-B34D-B5ED-FB28773853DE}"/>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510D5C78-FE7E-ED48-8F8C-70DA0524C454}"/>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11</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039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lowchart: Document 2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6">
            <a:extLst>
              <a:ext uri="{FF2B5EF4-FFF2-40B4-BE49-F238E27FC236}">
                <a16:creationId xmlns:a16="http://schemas.microsoft.com/office/drawing/2014/main" id="{42165A48-2D45-C247-8061-5E913D2D946E}"/>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spcAft>
                <a:spcPts val="600"/>
              </a:spcAft>
            </a:pPr>
            <a:r>
              <a:rPr lang="es-419" sz="3200" b="1" kern="1200">
                <a:solidFill>
                  <a:srgbClr val="FFFFFF"/>
                </a:solidFill>
                <a:latin typeface="Segoe UI" panose="020B0502040204020203" pitchFamily="34" charset="0"/>
                <a:cs typeface="Segoe UI" panose="020B0502040204020203" pitchFamily="34" charset="0"/>
              </a:rPr>
              <a:t>Gestión de aguas residuales – Principios</a:t>
            </a:r>
          </a:p>
        </p:txBody>
      </p:sp>
      <p:sp>
        <p:nvSpPr>
          <p:cNvPr id="3" name="Slide Number Placeholder 2">
            <a:extLst>
              <a:ext uri="{FF2B5EF4-FFF2-40B4-BE49-F238E27FC236}">
                <a16:creationId xmlns:a16="http://schemas.microsoft.com/office/drawing/2014/main" id="{2336F1C8-5BFD-9546-A0B6-4042D8554688}"/>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12</a:t>
            </a:fld>
            <a:endParaRPr lang="en-US" dirty="0">
              <a:latin typeface="Arial" panose="020B0604020202020204" pitchFamily="34" charset="0"/>
              <a:cs typeface="Arial" panose="020B0604020202020204" pitchFamily="34" charset="0"/>
            </a:endParaRPr>
          </a:p>
        </p:txBody>
      </p:sp>
      <p:sp>
        <p:nvSpPr>
          <p:cNvPr id="9" name="Title 6">
            <a:extLst>
              <a:ext uri="{FF2B5EF4-FFF2-40B4-BE49-F238E27FC236}">
                <a16:creationId xmlns:a16="http://schemas.microsoft.com/office/drawing/2014/main" id="{83935DB1-193F-1A40-8128-5F4CBADB57D3}"/>
              </a:ext>
            </a:extLst>
          </p:cNvPr>
          <p:cNvSpPr txBox="1">
            <a:spLocks/>
          </p:cNvSpPr>
          <p:nvPr/>
        </p:nvSpPr>
        <p:spPr>
          <a:xfrm>
            <a:off x="2108594" y="723898"/>
            <a:ext cx="7974812" cy="692431"/>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endParaRPr lang="en-US" sz="2800" b="0" dirty="0">
              <a:latin typeface="Arial Nova" panose="020B0504020202020204" pitchFamily="34" charset="0"/>
            </a:endParaRPr>
          </a:p>
        </p:txBody>
      </p:sp>
      <p:graphicFrame>
        <p:nvGraphicFramePr>
          <p:cNvPr id="11" name="Table 10">
            <a:extLst>
              <a:ext uri="{FF2B5EF4-FFF2-40B4-BE49-F238E27FC236}">
                <a16:creationId xmlns:a16="http://schemas.microsoft.com/office/drawing/2014/main" id="{C3DC5A4D-98AE-9C4B-8482-5471A14B8336}"/>
              </a:ext>
            </a:extLst>
          </p:cNvPr>
          <p:cNvGraphicFramePr>
            <a:graphicFrameLocks/>
          </p:cNvGraphicFramePr>
          <p:nvPr>
            <p:extLst>
              <p:ext uri="{D42A27DB-BD31-4B8C-83A1-F6EECF244321}">
                <p14:modId xmlns:p14="http://schemas.microsoft.com/office/powerpoint/2010/main" val="1606345991"/>
              </p:ext>
            </p:extLst>
          </p:nvPr>
        </p:nvGraphicFramePr>
        <p:xfrm>
          <a:off x="4207933" y="921657"/>
          <a:ext cx="7347538" cy="4537302"/>
        </p:xfrm>
        <a:graphic>
          <a:graphicData uri="http://schemas.openxmlformats.org/drawingml/2006/table">
            <a:tbl>
              <a:tblPr firstRow="1" bandRow="1">
                <a:tableStyleId>{5C22544A-7EE6-4342-B048-85BDC9FD1C3A}</a:tableStyleId>
              </a:tblPr>
              <a:tblGrid>
                <a:gridCol w="3672988">
                  <a:extLst>
                    <a:ext uri="{9D8B030D-6E8A-4147-A177-3AD203B41FA5}">
                      <a16:colId xmlns:a16="http://schemas.microsoft.com/office/drawing/2014/main" val="3962060694"/>
                    </a:ext>
                  </a:extLst>
                </a:gridCol>
                <a:gridCol w="3674550">
                  <a:extLst>
                    <a:ext uri="{9D8B030D-6E8A-4147-A177-3AD203B41FA5}">
                      <a16:colId xmlns:a16="http://schemas.microsoft.com/office/drawing/2014/main" val="2966013420"/>
                    </a:ext>
                  </a:extLst>
                </a:gridCol>
              </a:tblGrid>
              <a:tr h="444872">
                <a:tc>
                  <a:txBody>
                    <a:bodyPr/>
                    <a:lstStyle/>
                    <a:p>
                      <a:r>
                        <a:rPr lang="en-US" sz="1800" b="1" dirty="0"/>
                        <a:t>HACER</a:t>
                      </a:r>
                    </a:p>
                  </a:txBody>
                  <a:tcPr marL="84286" marR="84286" marT="42143" marB="42143"/>
                </a:tc>
                <a:tc>
                  <a:txBody>
                    <a:bodyPr/>
                    <a:lstStyle/>
                    <a:p>
                      <a:r>
                        <a:rPr lang="en-US" sz="1800" b="1" dirty="0"/>
                        <a:t>NO HACER</a:t>
                      </a:r>
                    </a:p>
                  </a:txBody>
                  <a:tcPr marL="84286" marR="84286" marT="42143" marB="42143"/>
                </a:tc>
                <a:extLst>
                  <a:ext uri="{0D108BD9-81ED-4DB2-BD59-A6C34878D82A}">
                    <a16:rowId xmlns:a16="http://schemas.microsoft.com/office/drawing/2014/main" val="1539128937"/>
                  </a:ext>
                </a:extLst>
              </a:tr>
              <a:tr h="1384779">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400" b="1" kern="1200" noProof="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s-419" sz="1400" b="1" kern="1200" noProof="0" dirty="0">
                          <a:solidFill>
                            <a:schemeClr val="tx1"/>
                          </a:solidFill>
                          <a:latin typeface="Calibri" panose="020F0502020204030204" pitchFamily="34" charset="0"/>
                          <a:ea typeface="+mn-ea"/>
                          <a:cs typeface="Calibri" panose="020F0502020204030204" pitchFamily="34" charset="0"/>
                        </a:rPr>
                        <a:t>  Usa efluentes tratados o agua de lluvia recuperada para regar jardines, lavado de vehículos, control de polvo, o evacuar agua de los inodoros, siempre que se posible. </a:t>
                      </a:r>
                      <a:endParaRPr lang="es-419" sz="1400" b="1" noProof="0" dirty="0">
                        <a:solidFill>
                          <a:schemeClr val="tx1"/>
                        </a:solidFill>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No tires productos químicos, plásticos, alimentos u otros residuos domésticos en los inodoros o lavabos, ya que pueden obstruir las tuberías o generar daños en la planta de tratamiento de efluentes. </a:t>
                      </a:r>
                    </a:p>
                  </a:txBody>
                  <a:tcPr marL="84286" marR="84286" marT="42143" marB="42143">
                    <a:noFill/>
                  </a:tcPr>
                </a:tc>
                <a:extLst>
                  <a:ext uri="{0D108BD9-81ED-4DB2-BD59-A6C34878D82A}">
                    <a16:rowId xmlns:a16="http://schemas.microsoft.com/office/drawing/2014/main" val="2395052548"/>
                  </a:ext>
                </a:extLst>
              </a:tr>
              <a:tr h="1556565">
                <a:tc>
                  <a:txBody>
                    <a:bodyPr/>
                    <a:lstStyle/>
                    <a:p>
                      <a:pPr marL="177800" indent="-177800">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solidFill>
                            <a:schemeClr val="tx1"/>
                          </a:solidFill>
                          <a:latin typeface="Calibri" panose="020F0502020204030204" pitchFamily="34" charset="0"/>
                          <a:cs typeface="Calibri" panose="020F0502020204030204" pitchFamily="34" charset="0"/>
                        </a:rPr>
                        <a:t> Asegura la limpieza y el mantenimiento adecuado de la infraestructura sanitaria (</a:t>
                      </a:r>
                      <a:r>
                        <a:rPr lang="es-419" sz="1400" b="1" noProof="0" dirty="0" err="1">
                          <a:solidFill>
                            <a:schemeClr val="tx1"/>
                          </a:solidFill>
                          <a:latin typeface="Calibri" panose="020F0502020204030204" pitchFamily="34" charset="0"/>
                          <a:cs typeface="Calibri" panose="020F0502020204030204" pitchFamily="34" charset="0"/>
                        </a:rPr>
                        <a:t>e.g</a:t>
                      </a:r>
                      <a:r>
                        <a:rPr lang="es-419" sz="1400" b="1" noProof="0" dirty="0">
                          <a:solidFill>
                            <a:schemeClr val="tx1"/>
                          </a:solidFill>
                          <a:latin typeface="Calibri" panose="020F0502020204030204" pitchFamily="34" charset="0"/>
                          <a:cs typeface="Calibri" panose="020F0502020204030204" pitchFamily="34" charset="0"/>
                        </a:rPr>
                        <a:t>., limpieza correcta de baños, inspecciones de las bocas de alcantarillas, y trampas de grasa, limpieza de los canales de drenaje, etc.). </a:t>
                      </a: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No bebas o ingieras efluentes tratados, ni los uses para cocinar o bañarse.</a:t>
                      </a:r>
                    </a:p>
                  </a:txBody>
                  <a:tcPr marL="84286" marR="84286" marT="42143" marB="42143">
                    <a:noFill/>
                  </a:tcPr>
                </a:tc>
                <a:extLst>
                  <a:ext uri="{0D108BD9-81ED-4DB2-BD59-A6C34878D82A}">
                    <a16:rowId xmlns:a16="http://schemas.microsoft.com/office/drawing/2014/main" val="2364145952"/>
                  </a:ext>
                </a:extLst>
              </a:tr>
              <a:tr h="1094442">
                <a:tc>
                  <a:txBody>
                    <a:bodyPr/>
                    <a:lstStyle/>
                    <a:p>
                      <a:pPr marL="177800" indent="-177800">
                        <a:buFont typeface="Arial" panose="020B0604020202020204" pitchFamily="34" charset="0"/>
                        <a:buNone/>
                      </a:pPr>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solidFill>
                            <a:schemeClr val="tx1"/>
                          </a:solidFill>
                          <a:latin typeface="Calibri" panose="020F0502020204030204" pitchFamily="34" charset="0"/>
                          <a:cs typeface="Calibri" panose="020F0502020204030204" pitchFamily="34" charset="0"/>
                        </a:rPr>
                        <a:t> Reporta inmediatamente cualquier derrame o rebose de efluentes al personal de la unidad de agua y saneamiento. </a:t>
                      </a: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No tires aceites ni ningún tipo de combustible en cuerpos de agua (río, lago, mar), tanques sépticos, o canales de drenaje para el control de mosquitos o control de olores. </a:t>
                      </a:r>
                    </a:p>
                  </a:txBody>
                  <a:tcPr marL="84286" marR="84286" marT="42143" marB="42143">
                    <a:noFill/>
                  </a:tcPr>
                </a:tc>
                <a:extLst>
                  <a:ext uri="{0D108BD9-81ED-4DB2-BD59-A6C34878D82A}">
                    <a16:rowId xmlns:a16="http://schemas.microsoft.com/office/drawing/2014/main" val="609695888"/>
                  </a:ext>
                </a:extLst>
              </a:tr>
            </a:tbl>
          </a:graphicData>
        </a:graphic>
      </p:graphicFrame>
      <p:grpSp>
        <p:nvGrpSpPr>
          <p:cNvPr id="2" name="Group 1">
            <a:extLst>
              <a:ext uri="{FF2B5EF4-FFF2-40B4-BE49-F238E27FC236}">
                <a16:creationId xmlns:a16="http://schemas.microsoft.com/office/drawing/2014/main" id="{58A0FA4F-020A-44BA-8546-74F3209C4E29}"/>
              </a:ext>
            </a:extLst>
          </p:cNvPr>
          <p:cNvGrpSpPr/>
          <p:nvPr/>
        </p:nvGrpSpPr>
        <p:grpSpPr>
          <a:xfrm>
            <a:off x="769448" y="5833334"/>
            <a:ext cx="2977685" cy="1031759"/>
            <a:chOff x="1295400" y="261205"/>
            <a:chExt cx="2977685" cy="1031759"/>
          </a:xfrm>
        </p:grpSpPr>
        <p:pic>
          <p:nvPicPr>
            <p:cNvPr id="14" name="Picture 13">
              <a:extLst>
                <a:ext uri="{FF2B5EF4-FFF2-40B4-BE49-F238E27FC236}">
                  <a16:creationId xmlns:a16="http://schemas.microsoft.com/office/drawing/2014/main" id="{514AA9AE-FE72-41CF-8789-220A1DCE1770}"/>
                </a:ext>
              </a:extLst>
            </p:cNvPr>
            <p:cNvPicPr>
              <a:picLocks noChangeAspect="1"/>
            </p:cNvPicPr>
            <p:nvPr/>
          </p:nvPicPr>
          <p:blipFill rotWithShape="1">
            <a:blip r:embed="rId3"/>
            <a:srcRect l="64344" t="34243" r="27770" b="50714"/>
            <a:stretch/>
          </p:blipFill>
          <p:spPr>
            <a:xfrm>
              <a:off x="1295400" y="261205"/>
              <a:ext cx="961611" cy="1031759"/>
            </a:xfrm>
            <a:prstGeom prst="rect">
              <a:avLst/>
            </a:prstGeom>
          </p:spPr>
        </p:pic>
        <p:pic>
          <p:nvPicPr>
            <p:cNvPr id="15" name="Picture 14">
              <a:extLst>
                <a:ext uri="{FF2B5EF4-FFF2-40B4-BE49-F238E27FC236}">
                  <a16:creationId xmlns:a16="http://schemas.microsoft.com/office/drawing/2014/main" id="{B4F592D3-5C91-4939-897F-FF4E81EC6394}"/>
                </a:ext>
              </a:extLst>
            </p:cNvPr>
            <p:cNvPicPr>
              <a:picLocks noChangeAspect="1"/>
            </p:cNvPicPr>
            <p:nvPr/>
          </p:nvPicPr>
          <p:blipFill rotWithShape="1">
            <a:blip r:embed="rId3"/>
            <a:srcRect l="38762" t="53352" r="52757" b="31603"/>
            <a:stretch/>
          </p:blipFill>
          <p:spPr>
            <a:xfrm>
              <a:off x="2257011" y="261205"/>
              <a:ext cx="1034143" cy="1031759"/>
            </a:xfrm>
            <a:prstGeom prst="rect">
              <a:avLst/>
            </a:prstGeom>
          </p:spPr>
        </p:pic>
        <p:pic>
          <p:nvPicPr>
            <p:cNvPr id="16" name="Picture 15">
              <a:extLst>
                <a:ext uri="{FF2B5EF4-FFF2-40B4-BE49-F238E27FC236}">
                  <a16:creationId xmlns:a16="http://schemas.microsoft.com/office/drawing/2014/main" id="{CDF18D2D-3628-409D-9703-37B702D9AD88}"/>
                </a:ext>
              </a:extLst>
            </p:cNvPr>
            <p:cNvPicPr>
              <a:picLocks noChangeAspect="1"/>
            </p:cNvPicPr>
            <p:nvPr/>
          </p:nvPicPr>
          <p:blipFill rotWithShape="1">
            <a:blip r:embed="rId3"/>
            <a:srcRect l="64229" t="53163" r="27717" b="31792"/>
            <a:stretch/>
          </p:blipFill>
          <p:spPr>
            <a:xfrm>
              <a:off x="3291154" y="261206"/>
              <a:ext cx="981931" cy="1031758"/>
            </a:xfrm>
            <a:prstGeom prst="rect">
              <a:avLst/>
            </a:prstGeom>
          </p:spPr>
        </p:pic>
      </p:grpSp>
    </p:spTree>
    <p:extLst>
      <p:ext uri="{BB962C8B-B14F-4D97-AF65-F5344CB8AC3E}">
        <p14:creationId xmlns:p14="http://schemas.microsoft.com/office/powerpoint/2010/main" val="246382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One glowing fluorescent bulb amonst unlit incandescent bulbs">
            <a:extLst>
              <a:ext uri="{FF2B5EF4-FFF2-40B4-BE49-F238E27FC236}">
                <a16:creationId xmlns:a16="http://schemas.microsoft.com/office/drawing/2014/main" id="{2A178CA3-97F5-4936-A94D-7A35797B09FE}"/>
              </a:ext>
            </a:extLst>
          </p:cNvPr>
          <p:cNvPicPr>
            <a:picLocks noChangeAspect="1"/>
          </p:cNvPicPr>
          <p:nvPr/>
        </p:nvPicPr>
        <p:blipFill rotWithShape="1">
          <a:blip r:embed="rId2"/>
          <a:srcRect t="601" b="4834"/>
          <a:stretch/>
        </p:blipFill>
        <p:spPr>
          <a:xfrm>
            <a:off x="263826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FA4704A-A0B1-420C-93B6-D57416E74515}"/>
              </a:ext>
            </a:extLst>
          </p:cNvPr>
          <p:cNvSpPr>
            <a:spLocks noGrp="1"/>
          </p:cNvSpPr>
          <p:nvPr>
            <p:ph type="title"/>
          </p:nvPr>
        </p:nvSpPr>
        <p:spPr>
          <a:xfrm>
            <a:off x="265368" y="836822"/>
            <a:ext cx="5473280" cy="3692028"/>
          </a:xfrm>
          <a:noFill/>
        </p:spPr>
        <p:txBody>
          <a:bodyPr vert="horz" lIns="91440" tIns="45720" rIns="91440" bIns="45720" rtlCol="0" anchor="b">
            <a:normAutofit/>
          </a:bodyPr>
          <a:lstStyle/>
          <a:p>
            <a:r>
              <a:rPr lang="es-419" b="1" dirty="0">
                <a:latin typeface="Segoe UI" panose="020B0502040204020203" pitchFamily="34" charset="0"/>
                <a:cs typeface="Segoe UI" panose="020B0502040204020203" pitchFamily="34" charset="0"/>
              </a:rPr>
              <a:t>Conservación de la energía</a:t>
            </a:r>
          </a:p>
        </p:txBody>
      </p:sp>
      <p:sp>
        <p:nvSpPr>
          <p:cNvPr id="4" name="Slide Number Placeholder 3">
            <a:extLst>
              <a:ext uri="{FF2B5EF4-FFF2-40B4-BE49-F238E27FC236}">
                <a16:creationId xmlns:a16="http://schemas.microsoft.com/office/drawing/2014/main" id="{DEB8EDC9-DD4C-4812-B3EC-008A2BFBA6B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13</a:t>
            </a:fld>
            <a:endParaRPr lang="en-US" dirty="0">
              <a:solidFill>
                <a:srgbClr val="FFFFFF"/>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D05925A2-A8A2-C049-ABAC-4D25B9BA7B5D}"/>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03910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sky, outdoor, roof&#10;&#10;Description automatically generated">
            <a:extLst>
              <a:ext uri="{FF2B5EF4-FFF2-40B4-BE49-F238E27FC236}">
                <a16:creationId xmlns:a16="http://schemas.microsoft.com/office/drawing/2014/main" id="{647004BD-228F-4CD0-84F0-AE80C9039BA9}"/>
              </a:ext>
            </a:extLst>
          </p:cNvPr>
          <p:cNvPicPr>
            <a:picLocks noGrp="1" noChangeAspect="1"/>
          </p:cNvPicPr>
          <p:nvPr>
            <p:ph idx="1"/>
          </p:nvPr>
        </p:nvPicPr>
        <p:blipFill rotWithShape="1">
          <a:blip r:embed="rId2"/>
          <a:srcRect t="15730"/>
          <a:stretch/>
        </p:blipFill>
        <p:spPr>
          <a:xfrm>
            <a:off x="-1" y="10520"/>
            <a:ext cx="12192000" cy="6857990"/>
          </a:xfrm>
          <a:prstGeom prst="rect">
            <a:avLst/>
          </a:prstGeom>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5769D9AE-5FDA-4722-A270-AFCFE25384BB}"/>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s-419" sz="2800" b="1" dirty="0">
                <a:latin typeface="Segoe UI" panose="020B0502040204020203" pitchFamily="34" charset="0"/>
                <a:cs typeface="Segoe UI" panose="020B0502040204020203" pitchFamily="34" charset="0"/>
              </a:rPr>
              <a:t>Conservación de la energía</a:t>
            </a:r>
          </a:p>
        </p:txBody>
      </p:sp>
      <p:cxnSp>
        <p:nvCxnSpPr>
          <p:cNvPr id="22" name="Straight Connector 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0BA9B683-4169-4E11-9714-ADDFFD8B3840}"/>
              </a:ext>
            </a:extLst>
          </p:cNvPr>
          <p:cNvSpPr txBox="1">
            <a:spLocks/>
          </p:cNvSpPr>
          <p:nvPr/>
        </p:nvSpPr>
        <p:spPr>
          <a:xfrm>
            <a:off x="551274" y="3713789"/>
            <a:ext cx="4593021" cy="2619839"/>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s-419" sz="1600" b="1">
                <a:latin typeface="Segoe UI" panose="020B0502040204020203" pitchFamily="34" charset="0"/>
                <a:cs typeface="Segoe UI" panose="020B0502040204020203" pitchFamily="34" charset="0"/>
              </a:rPr>
              <a:t>La mayoría de la energía usada en la misión es producida por generadores Diesel. Gases de efecto invernadero son emitidos durante la producción de energía en generadores. </a:t>
            </a:r>
          </a:p>
          <a:p>
            <a:pPr marL="0" indent="0">
              <a:buSzPct val="85000"/>
              <a:buNone/>
            </a:pPr>
            <a:endParaRPr lang="es-419" sz="1600" b="1">
              <a:latin typeface="Segoe UI" panose="020B0502040204020203" pitchFamily="34" charset="0"/>
              <a:cs typeface="Segoe UI" panose="020B0502040204020203" pitchFamily="34" charset="0"/>
            </a:endParaRPr>
          </a:p>
          <a:p>
            <a:pPr>
              <a:buSzPct val="85000"/>
            </a:pPr>
            <a:r>
              <a:rPr lang="es-419" sz="1600" b="1">
                <a:latin typeface="Segoe UI" panose="020B0502040204020203" pitchFamily="34" charset="0"/>
                <a:cs typeface="Segoe UI" panose="020B0502040204020203" pitchFamily="34" charset="0"/>
              </a:rPr>
              <a:t>Para minimizar la huella de carbono de la misión, el consumo de energía debe ser minimizado a través de medidas de conservación y sustituyendo los generadores Diesel por fuentes de energía renovable. </a:t>
            </a:r>
          </a:p>
          <a:p>
            <a:pPr marL="0" indent="0">
              <a:buNone/>
            </a:pPr>
            <a:endParaRPr lang="es-419" sz="1700" b="1"/>
          </a:p>
        </p:txBody>
      </p:sp>
      <p:pic>
        <p:nvPicPr>
          <p:cNvPr id="7" name="Picture 6" descr="Logo&#10;&#10;Description automatically generated">
            <a:extLst>
              <a:ext uri="{FF2B5EF4-FFF2-40B4-BE49-F238E27FC236}">
                <a16:creationId xmlns:a16="http://schemas.microsoft.com/office/drawing/2014/main" id="{72F16AF4-0B2C-D74B-98C4-84509AB8ED76}"/>
              </a:ext>
            </a:extLst>
          </p:cNvPr>
          <p:cNvPicPr>
            <a:picLocks noChangeAspect="1"/>
          </p:cNvPicPr>
          <p:nvPr/>
        </p:nvPicPr>
        <p:blipFill>
          <a:blip r:embed="rId3"/>
          <a:stretch>
            <a:fillRect/>
          </a:stretch>
        </p:blipFill>
        <p:spPr>
          <a:xfrm>
            <a:off x="190575" y="158042"/>
            <a:ext cx="830703" cy="678780"/>
          </a:xfrm>
          <a:prstGeom prst="rect">
            <a:avLst/>
          </a:prstGeom>
        </p:spPr>
      </p:pic>
      <p:sp>
        <p:nvSpPr>
          <p:cNvPr id="9" name="Slide Number Placeholder 3">
            <a:extLst>
              <a:ext uri="{FF2B5EF4-FFF2-40B4-BE49-F238E27FC236}">
                <a16:creationId xmlns:a16="http://schemas.microsoft.com/office/drawing/2014/main" id="{33FBD913-BCCD-4241-85C2-F7EA082D0AB0}"/>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14</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0759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6">
            <a:extLst>
              <a:ext uri="{FF2B5EF4-FFF2-40B4-BE49-F238E27FC236}">
                <a16:creationId xmlns:a16="http://schemas.microsoft.com/office/drawing/2014/main" id="{BF5E41E3-AD92-564C-8B44-9A39B5C4820E}"/>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spcAft>
                <a:spcPts val="600"/>
              </a:spcAft>
            </a:pPr>
            <a:r>
              <a:rPr lang="es-419" sz="3200" b="1" kern="1200" dirty="0">
                <a:solidFill>
                  <a:srgbClr val="FFFFFF"/>
                </a:solidFill>
                <a:latin typeface="Segoe UI" panose="020B0502040204020203" pitchFamily="34" charset="0"/>
                <a:cs typeface="Segoe UI" panose="020B0502040204020203" pitchFamily="34" charset="0"/>
              </a:rPr>
              <a:t>Conservación de la energía – Principios</a:t>
            </a:r>
          </a:p>
        </p:txBody>
      </p:sp>
      <p:sp>
        <p:nvSpPr>
          <p:cNvPr id="3" name="Slide Number Placeholder 2">
            <a:extLst>
              <a:ext uri="{FF2B5EF4-FFF2-40B4-BE49-F238E27FC236}">
                <a16:creationId xmlns:a16="http://schemas.microsoft.com/office/drawing/2014/main" id="{8554EFE9-0302-3146-BBDF-4E653592E0EA}"/>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15</a:t>
            </a:fld>
            <a:endParaRPr lang="en-US" dirty="0">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1252949597"/>
              </p:ext>
            </p:extLst>
          </p:nvPr>
        </p:nvGraphicFramePr>
        <p:xfrm>
          <a:off x="4207933" y="895676"/>
          <a:ext cx="7347538" cy="5197785"/>
        </p:xfrm>
        <a:graphic>
          <a:graphicData uri="http://schemas.openxmlformats.org/drawingml/2006/table">
            <a:tbl>
              <a:tblPr firstRow="1" bandRow="1">
                <a:tableStyleId>{5C22544A-7EE6-4342-B048-85BDC9FD1C3A}</a:tableStyleId>
              </a:tblPr>
              <a:tblGrid>
                <a:gridCol w="3704164">
                  <a:extLst>
                    <a:ext uri="{9D8B030D-6E8A-4147-A177-3AD203B41FA5}">
                      <a16:colId xmlns:a16="http://schemas.microsoft.com/office/drawing/2014/main" val="3962060694"/>
                    </a:ext>
                  </a:extLst>
                </a:gridCol>
                <a:gridCol w="3643374">
                  <a:extLst>
                    <a:ext uri="{9D8B030D-6E8A-4147-A177-3AD203B41FA5}">
                      <a16:colId xmlns:a16="http://schemas.microsoft.com/office/drawing/2014/main" val="2966013420"/>
                    </a:ext>
                  </a:extLst>
                </a:gridCol>
              </a:tblGrid>
              <a:tr h="361618">
                <a:tc>
                  <a:txBody>
                    <a:bodyPr/>
                    <a:lstStyle/>
                    <a:p>
                      <a:r>
                        <a:rPr lang="es-419" sz="1600" b="1" noProof="0" dirty="0">
                          <a:latin typeface="Calibri" panose="020F0502020204030204" pitchFamily="34" charset="0"/>
                          <a:cs typeface="Calibri" panose="020F0502020204030204" pitchFamily="34" charset="0"/>
                        </a:rPr>
                        <a:t>HACER</a:t>
                      </a:r>
                    </a:p>
                  </a:txBody>
                  <a:tcPr marL="78159" marR="78159" marT="39080" marB="39080"/>
                </a:tc>
                <a:tc>
                  <a:txBody>
                    <a:bodyPr/>
                    <a:lstStyle/>
                    <a:p>
                      <a:r>
                        <a:rPr lang="es-419" sz="1600" b="1" noProof="0" dirty="0">
                          <a:latin typeface="Calibri" panose="020F0502020204030204" pitchFamily="34" charset="0"/>
                          <a:cs typeface="Calibri" panose="020F0502020204030204" pitchFamily="34" charset="0"/>
                        </a:rPr>
                        <a:t>NO HACER</a:t>
                      </a:r>
                    </a:p>
                  </a:txBody>
                  <a:tcPr marL="78159" marR="78159" marT="39080" marB="39080"/>
                </a:tc>
                <a:extLst>
                  <a:ext uri="{0D108BD9-81ED-4DB2-BD59-A6C34878D82A}">
                    <a16:rowId xmlns:a16="http://schemas.microsoft.com/office/drawing/2014/main" val="1539128937"/>
                  </a:ext>
                </a:extLst>
              </a:tr>
              <a:tr h="554853">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 Mantén las puertas y ventanas cerradas cuando uses el aire acondicionado. </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No dejes el vehículo encendido en reposo, y apaga el motor cuando el vehículo no está ocupado. </a:t>
                      </a:r>
                      <a:endParaRPr lang="es-419" sz="1300" b="1" noProof="0"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95052548"/>
                  </a:ext>
                </a:extLst>
              </a:tr>
              <a:tr h="751115">
                <a:tc>
                  <a:txBody>
                    <a:bodyPr/>
                    <a:lstStyle/>
                    <a:p>
                      <a:pPr marL="177800" marR="0" lvl="0" indent="-177800" algn="l" defTabSz="975482" rtl="0" eaLnBrk="1" fontAlgn="auto" latinLnBrk="0" hangingPunct="1">
                        <a:lnSpc>
                          <a:spcPct val="100000"/>
                        </a:lnSpc>
                        <a:spcBef>
                          <a:spcPts val="0"/>
                        </a:spcBef>
                        <a:spcAft>
                          <a:spcPts val="1200"/>
                        </a:spcAft>
                        <a:buClrTx/>
                        <a:buSzTx/>
                        <a:buFont typeface="Arial" panose="020B0604020202020204" pitchFamily="34" charset="0"/>
                        <a:buNone/>
                        <a:tabLst/>
                        <a:defRPr/>
                      </a:pPr>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cs typeface="Calibri" panose="020F0502020204030204" pitchFamily="34" charset="0"/>
                        </a:rPr>
                        <a:t>  Si estás en tu habitación o oficina, configura la temperatura del aire acondicionado a 23 °C como mínimo (en climas cálidos).  </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Times New Roman" panose="02020603050405020304" pitchFamily="18" charset="0"/>
                          <a:cs typeface="Calibri" panose="020F0502020204030204" pitchFamily="34" charset="0"/>
                          <a:sym typeface="Symbol" panose="05050102010706020507" pitchFamily="18" charset="2"/>
                        </a:rPr>
                        <a:t></a:t>
                      </a:r>
                      <a:r>
                        <a:rPr lang="es-419" sz="1300" b="1" noProof="0"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es-419" sz="1300" b="1" noProof="0" dirty="0">
                          <a:solidFill>
                            <a:schemeClr val="tx1"/>
                          </a:solidFill>
                          <a:latin typeface="Calibri" panose="020F0502020204030204" pitchFamily="34" charset="0"/>
                          <a:ea typeface="Times New Roman" panose="02020603050405020304" pitchFamily="18" charset="0"/>
                          <a:cs typeface="Calibri" panose="020F0502020204030204" pitchFamily="34" charset="0"/>
                        </a:rPr>
                        <a:t> No dejes las luces o el aire acondicionado encendido si no hay nadie en la habitación u oficina. </a:t>
                      </a:r>
                      <a:endParaRPr lang="es-419" sz="1300" b="1" noProof="0"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64145952"/>
                  </a:ext>
                </a:extLst>
              </a:tr>
              <a:tr h="69156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s-419" sz="1300" b="1" noProof="0" dirty="0">
                          <a:solidFill>
                            <a:schemeClr val="tx1"/>
                          </a:solidFill>
                          <a:latin typeface="Calibri" panose="020F0502020204030204" pitchFamily="34" charset="0"/>
                          <a:cs typeface="Calibri" panose="020F0502020204030204" pitchFamily="34" charset="0"/>
                          <a:sym typeface="Symbol" panose="05050102010706020507" pitchFamily="18" charset="2"/>
                        </a:rPr>
                        <a:t> Apaga el aire acondicionado y las luces, cuando dejas una habitación en casa o la oficina. </a:t>
                      </a:r>
                      <a:endParaRPr lang="es-419" sz="1300" b="1" noProof="0"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Por tu propia seguridad y la de los demás, no realices reparaciones eléctricas por tu propia cuenta. </a:t>
                      </a:r>
                      <a:endParaRPr lang="es-419" sz="1300" b="1" noProof="0"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609695888"/>
                  </a:ext>
                </a:extLst>
              </a:tr>
              <a:tr h="50056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s-419" sz="1300" b="1" noProof="0" dirty="0">
                          <a:solidFill>
                            <a:schemeClr val="tx1"/>
                          </a:solidFill>
                          <a:latin typeface="Calibri" panose="020F0502020204030204" pitchFamily="34" charset="0"/>
                          <a:cs typeface="Calibri" panose="020F0502020204030204" pitchFamily="34" charset="0"/>
                          <a:sym typeface="Symbol" panose="05050102010706020507" pitchFamily="18" charset="2"/>
                        </a:rPr>
                        <a:t> Luego de lavar la ropa,</a:t>
                      </a:r>
                      <a:r>
                        <a:rPr lang="es-419" sz="1300" b="1" noProof="0" dirty="0">
                          <a:solidFill>
                            <a:schemeClr val="tx1"/>
                          </a:solidFill>
                          <a:latin typeface="Calibri" panose="020F0502020204030204" pitchFamily="34" charset="0"/>
                          <a:cs typeface="Calibri" panose="020F0502020204030204" pitchFamily="34" charset="0"/>
                        </a:rPr>
                        <a:t> tiende la ropa para secarla, en lugar de usar una secadora. </a:t>
                      </a:r>
                    </a:p>
                  </a:txBody>
                  <a:tcPr marL="78159" marR="78159" marT="39080" marB="39080">
                    <a:noFill/>
                  </a:tcPr>
                </a:tc>
                <a:tc>
                  <a:txBody>
                    <a:bodyPr/>
                    <a:lstStyle/>
                    <a:p>
                      <a:endParaRPr lang="es-419" sz="1300" b="1" noProof="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025284483"/>
                  </a:ext>
                </a:extLst>
              </a:tr>
              <a:tr h="958118">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s-419" sz="1300" b="1" noProof="0" dirty="0">
                          <a:solidFill>
                            <a:schemeClr val="tx1"/>
                          </a:solidFill>
                          <a:latin typeface="Calibri" panose="020F0502020204030204" pitchFamily="34" charset="0"/>
                          <a:cs typeface="Calibri" panose="020F0502020204030204" pitchFamily="34" charset="0"/>
                        </a:rPr>
                        <a:t>Cuando dejes una habitación por períodos largos (</a:t>
                      </a:r>
                      <a:r>
                        <a:rPr lang="es-419" sz="1300" b="1" noProof="0" dirty="0" err="1">
                          <a:solidFill>
                            <a:schemeClr val="tx1"/>
                          </a:solidFill>
                          <a:latin typeface="Calibri" panose="020F0502020204030204" pitchFamily="34" charset="0"/>
                          <a:cs typeface="Calibri" panose="020F0502020204030204" pitchFamily="34" charset="0"/>
                        </a:rPr>
                        <a:t>e.g</a:t>
                      </a:r>
                      <a:r>
                        <a:rPr lang="es-419" sz="1300" b="1" noProof="0" dirty="0">
                          <a:solidFill>
                            <a:schemeClr val="tx1"/>
                          </a:solidFill>
                          <a:latin typeface="Calibri" panose="020F0502020204030204" pitchFamily="34" charset="0"/>
                          <a:cs typeface="Calibri" panose="020F0502020204030204" pitchFamily="34" charset="0"/>
                        </a:rPr>
                        <a:t>., vacaciones), apaga el aire acondicionado, las luces, y desconecta los cables de todos los equipos eléctricos y electrónicos, excepto la refrigeradora. </a:t>
                      </a:r>
                    </a:p>
                  </a:txBody>
                  <a:tcPr marL="78159" marR="78159" marT="39080" marB="39080">
                    <a:noFill/>
                  </a:tcPr>
                </a:tc>
                <a:tc>
                  <a:txBody>
                    <a:bodyPr/>
                    <a:lstStyle/>
                    <a:p>
                      <a:endParaRPr lang="es-419" sz="1300" b="1" noProof="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136201911"/>
                  </a:ext>
                </a:extLst>
              </a:tr>
              <a:tr h="370115">
                <a:tc>
                  <a:txBody>
                    <a:bodyPr/>
                    <a:lstStyle/>
                    <a:p>
                      <a:pPr marL="0" marR="0" lvl="0" indent="0"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 Camina o maneja bicicleta para ir al trabajo.</a:t>
                      </a:r>
                    </a:p>
                  </a:txBody>
                  <a:tcPr marL="78159" marR="78159" marT="39080" marB="39080">
                    <a:noFill/>
                  </a:tcPr>
                </a:tc>
                <a:tc>
                  <a:txBody>
                    <a:bodyPr/>
                    <a:lstStyle/>
                    <a:p>
                      <a:endParaRPr lang="es-419" sz="1300" b="1" noProof="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901578166"/>
                  </a:ext>
                </a:extLst>
              </a:tr>
              <a:tr h="306689">
                <a:tc>
                  <a:txBody>
                    <a:bodyPr/>
                    <a:lstStyle/>
                    <a:p>
                      <a:pPr marL="0" marR="0" lvl="0" indent="0" algn="l" defTabSz="975482" rtl="0" eaLnBrk="1" fontAlgn="auto" latinLnBrk="0" hangingPunct="1">
                        <a:lnSpc>
                          <a:spcPct val="100000"/>
                        </a:lnSpc>
                        <a:spcBef>
                          <a:spcPts val="0"/>
                        </a:spcBef>
                        <a:spcAft>
                          <a:spcPts val="600"/>
                        </a:spcAft>
                        <a:buClrTx/>
                        <a:buSzTx/>
                        <a:buFont typeface="Symbol" panose="05050102010706020507" pitchFamily="18" charset="2"/>
                        <a:buNone/>
                        <a:tabLst/>
                        <a:defRPr/>
                      </a:pPr>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Comparte el vehículo (</a:t>
                      </a:r>
                      <a:r>
                        <a:rPr lang="es-419" sz="1300" b="1" noProof="0" dirty="0" err="1">
                          <a:solidFill>
                            <a:schemeClr val="tx1"/>
                          </a:solidFill>
                          <a:latin typeface="Calibri" panose="020F0502020204030204" pitchFamily="34" charset="0"/>
                          <a:cs typeface="Calibri" panose="020F0502020204030204" pitchFamily="34" charset="0"/>
                        </a:rPr>
                        <a:t>carpooling</a:t>
                      </a:r>
                      <a:r>
                        <a:rPr lang="es-419" sz="1300" b="1" noProof="0" dirty="0">
                          <a:solidFill>
                            <a:schemeClr val="tx1"/>
                          </a:solidFill>
                          <a:latin typeface="Calibri" panose="020F0502020204030204" pitchFamily="34" charset="0"/>
                          <a:cs typeface="Calibri" panose="020F0502020204030204" pitchFamily="34" charset="0"/>
                        </a:rPr>
                        <a:t>).  </a:t>
                      </a:r>
                    </a:p>
                  </a:txBody>
                  <a:tcPr marL="58620" marR="58620" marT="0" marB="0">
                    <a:noFill/>
                  </a:tcPr>
                </a:tc>
                <a:tc>
                  <a:txBody>
                    <a:bodyPr/>
                    <a:lstStyle/>
                    <a:p>
                      <a:endParaRPr lang="es-419" sz="1300" b="1" noProof="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238950554"/>
                  </a:ext>
                </a:extLst>
              </a:tr>
              <a:tr h="474834">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De preferencia, usa agua fría en la lavadora de ropa, en lugar de agua caliente.</a:t>
                      </a:r>
                    </a:p>
                  </a:txBody>
                  <a:tcPr marL="58620" marR="58620" marT="0" marB="0">
                    <a:noFill/>
                  </a:tcPr>
                </a:tc>
                <a:tc>
                  <a:txBody>
                    <a:bodyPr/>
                    <a:lstStyle/>
                    <a:p>
                      <a:endParaRPr lang="es-419" sz="1300" b="1" noProof="0"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5579D4A6-77E6-44C7-8551-0EC52A160A6C}"/>
              </a:ext>
            </a:extLst>
          </p:cNvPr>
          <p:cNvGrpSpPr/>
          <p:nvPr/>
        </p:nvGrpSpPr>
        <p:grpSpPr>
          <a:xfrm>
            <a:off x="807979" y="5830795"/>
            <a:ext cx="2954462" cy="1032941"/>
            <a:chOff x="636529" y="4403400"/>
            <a:chExt cx="2954462" cy="1032941"/>
          </a:xfrm>
        </p:grpSpPr>
        <p:pic>
          <p:nvPicPr>
            <p:cNvPr id="8" name="Picture 7">
              <a:extLst>
                <a:ext uri="{FF2B5EF4-FFF2-40B4-BE49-F238E27FC236}">
                  <a16:creationId xmlns:a16="http://schemas.microsoft.com/office/drawing/2014/main" id="{A864D8D2-93E7-4ACA-B35C-82589660D544}"/>
                </a:ext>
              </a:extLst>
            </p:cNvPr>
            <p:cNvPicPr>
              <a:picLocks noChangeAspect="1"/>
            </p:cNvPicPr>
            <p:nvPr/>
          </p:nvPicPr>
          <p:blipFill rotWithShape="1">
            <a:blip r:embed="rId3"/>
            <a:srcRect l="15985" t="23103" r="75962" b="61852"/>
            <a:stretch/>
          </p:blipFill>
          <p:spPr>
            <a:xfrm>
              <a:off x="636529" y="4404581"/>
              <a:ext cx="981931" cy="1031760"/>
            </a:xfrm>
            <a:prstGeom prst="rect">
              <a:avLst/>
            </a:prstGeom>
          </p:spPr>
        </p:pic>
        <p:pic>
          <p:nvPicPr>
            <p:cNvPr id="10" name="Picture 9">
              <a:extLst>
                <a:ext uri="{FF2B5EF4-FFF2-40B4-BE49-F238E27FC236}">
                  <a16:creationId xmlns:a16="http://schemas.microsoft.com/office/drawing/2014/main" id="{218DA0C4-B2C4-43B3-8224-5BF7C9C1C2A7}"/>
                </a:ext>
              </a:extLst>
            </p:cNvPr>
            <p:cNvPicPr>
              <a:picLocks noChangeAspect="1"/>
            </p:cNvPicPr>
            <p:nvPr/>
          </p:nvPicPr>
          <p:blipFill rotWithShape="1">
            <a:blip r:embed="rId3"/>
            <a:srcRect l="15893" t="42257" r="76054" b="42699"/>
            <a:stretch/>
          </p:blipFill>
          <p:spPr>
            <a:xfrm>
              <a:off x="1618460" y="4403400"/>
              <a:ext cx="981931" cy="1031760"/>
            </a:xfrm>
            <a:prstGeom prst="rect">
              <a:avLst/>
            </a:prstGeom>
          </p:spPr>
        </p:pic>
        <p:pic>
          <p:nvPicPr>
            <p:cNvPr id="12" name="Picture 11">
              <a:extLst>
                <a:ext uri="{FF2B5EF4-FFF2-40B4-BE49-F238E27FC236}">
                  <a16:creationId xmlns:a16="http://schemas.microsoft.com/office/drawing/2014/main" id="{73C7909C-F561-46AA-AC41-8F420F7B32EA}"/>
                </a:ext>
              </a:extLst>
            </p:cNvPr>
            <p:cNvPicPr>
              <a:picLocks noChangeAspect="1"/>
            </p:cNvPicPr>
            <p:nvPr/>
          </p:nvPicPr>
          <p:blipFill rotWithShape="1">
            <a:blip r:embed="rId3"/>
            <a:srcRect l="41239" t="60927" r="50636" b="24028"/>
            <a:stretch/>
          </p:blipFill>
          <p:spPr>
            <a:xfrm>
              <a:off x="2600391" y="4404581"/>
              <a:ext cx="990600" cy="1031760"/>
            </a:xfrm>
            <a:prstGeom prst="rect">
              <a:avLst/>
            </a:prstGeom>
          </p:spPr>
        </p:pic>
      </p:grpSp>
    </p:spTree>
    <p:extLst>
      <p:ext uri="{BB962C8B-B14F-4D97-AF65-F5344CB8AC3E}">
        <p14:creationId xmlns:p14="http://schemas.microsoft.com/office/powerpoint/2010/main" val="1736470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container, bin&#10;&#10;Description automatically generated">
            <a:extLst>
              <a:ext uri="{FF2B5EF4-FFF2-40B4-BE49-F238E27FC236}">
                <a16:creationId xmlns:a16="http://schemas.microsoft.com/office/drawing/2014/main" id="{2AF8E063-CC67-4C82-9D28-5A8313EC6D94}"/>
              </a:ext>
            </a:extLst>
          </p:cNvPr>
          <p:cNvPicPr>
            <a:picLocks noChangeAspect="1"/>
          </p:cNvPicPr>
          <p:nvPr/>
        </p:nvPicPr>
        <p:blipFill rotWithShape="1">
          <a:blip r:embed="rId2"/>
          <a:srcRect l="5884" r="-1"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0471B05-5DAD-474B-ADB2-33E6B9960243}"/>
              </a:ext>
            </a:extLst>
          </p:cNvPr>
          <p:cNvSpPr>
            <a:spLocks noGrp="1"/>
          </p:cNvSpPr>
          <p:nvPr>
            <p:ph type="title"/>
          </p:nvPr>
        </p:nvSpPr>
        <p:spPr>
          <a:xfrm>
            <a:off x="374713" y="836822"/>
            <a:ext cx="5143772" cy="3692028"/>
          </a:xfrm>
          <a:noFill/>
        </p:spPr>
        <p:txBody>
          <a:bodyPr vert="horz" lIns="91440" tIns="45720" rIns="91440" bIns="45720" rtlCol="0" anchor="b">
            <a:normAutofit/>
          </a:bodyPr>
          <a:lstStyle/>
          <a:p>
            <a:r>
              <a:rPr lang="es-419" b="1" dirty="0">
                <a:latin typeface="Segoe UI" panose="020B0502040204020203" pitchFamily="34" charset="0"/>
                <a:cs typeface="Segoe UI" panose="020B0502040204020203" pitchFamily="34" charset="0"/>
              </a:rPr>
              <a:t>Gestión de residuos sólidos</a:t>
            </a:r>
          </a:p>
        </p:txBody>
      </p:sp>
      <p:sp>
        <p:nvSpPr>
          <p:cNvPr id="4" name="Slide Number Placeholder 3">
            <a:extLst>
              <a:ext uri="{FF2B5EF4-FFF2-40B4-BE49-F238E27FC236}">
                <a16:creationId xmlns:a16="http://schemas.microsoft.com/office/drawing/2014/main" id="{7620650F-0E5A-4775-8D52-C8E795D75C8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16</a:t>
            </a:fld>
            <a:endParaRPr lang="en-US" dirty="0">
              <a:solidFill>
                <a:srgbClr val="FFFFFF"/>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D7D7A84B-FE7E-8347-B442-4B1208A2E42B}"/>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380093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outdoor, crowd&#10;&#10;Description automatically generated">
            <a:extLst>
              <a:ext uri="{FF2B5EF4-FFF2-40B4-BE49-F238E27FC236}">
                <a16:creationId xmlns:a16="http://schemas.microsoft.com/office/drawing/2014/main" id="{DB46E125-BFB5-4791-AB86-BE137BF589A0}"/>
              </a:ext>
            </a:extLst>
          </p:cNvPr>
          <p:cNvPicPr>
            <a:picLocks noChangeAspect="1"/>
          </p:cNvPicPr>
          <p:nvPr/>
        </p:nvPicPr>
        <p:blipFill rotWithShape="1">
          <a:blip r:embed="rId2"/>
          <a:srcRect t="3758" b="9704"/>
          <a:stretch/>
        </p:blipFill>
        <p:spPr>
          <a:xfrm>
            <a:off x="-1" y="10"/>
            <a:ext cx="12192000" cy="6857990"/>
          </a:xfrm>
          <a:prstGeom prst="rect">
            <a:avLst/>
          </a:prstGeom>
        </p:spPr>
      </p:pic>
      <p:sp>
        <p:nvSpPr>
          <p:cNvPr id="3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9" name="Title 6">
            <a:extLst>
              <a:ext uri="{FF2B5EF4-FFF2-40B4-BE49-F238E27FC236}">
                <a16:creationId xmlns:a16="http://schemas.microsoft.com/office/drawing/2014/main" id="{5F3ABF61-DEB9-3C4A-9345-EDBE52B5796F}"/>
              </a:ext>
            </a:extLst>
          </p:cNvPr>
          <p:cNvSpPr txBox="1">
            <a:spLocks/>
          </p:cNvSpPr>
          <p:nvPr/>
        </p:nvSpPr>
        <p:spPr>
          <a:xfrm>
            <a:off x="709448" y="1707886"/>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s-419" sz="2800" dirty="0">
                <a:latin typeface="Segoe UI" panose="020B0502040204020203" pitchFamily="34" charset="0"/>
                <a:cs typeface="Segoe UI" panose="020B0502040204020203" pitchFamily="34" charset="0"/>
              </a:rPr>
              <a:t>Gestión de residuos sólidos</a:t>
            </a:r>
          </a:p>
        </p:txBody>
      </p:sp>
      <p:cxnSp>
        <p:nvCxnSpPr>
          <p:cNvPr id="36" name="Straight Connector 3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Content Placeholder 1">
            <a:extLst>
              <a:ext uri="{FF2B5EF4-FFF2-40B4-BE49-F238E27FC236}">
                <a16:creationId xmlns:a16="http://schemas.microsoft.com/office/drawing/2014/main" id="{58261481-986F-7946-8845-01F8F0EB9566}"/>
              </a:ext>
            </a:extLst>
          </p:cNvPr>
          <p:cNvSpPr txBox="1">
            <a:spLocks/>
          </p:cNvSpPr>
          <p:nvPr/>
        </p:nvSpPr>
        <p:spPr>
          <a:xfrm>
            <a:off x="525516" y="4037097"/>
            <a:ext cx="5012399" cy="261983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419" sz="1600" b="1">
                <a:latin typeface="Segoe UI" panose="020B0502040204020203" pitchFamily="34" charset="0"/>
                <a:cs typeface="Segoe UI" panose="020B0502040204020203" pitchFamily="34" charset="0"/>
              </a:rPr>
              <a:t>Históricamente, los residuos sólidos generados por la misión han sido dispuestos en botaderos autorizados, ubicados fuera de los campamentos de la ONU.  </a:t>
            </a:r>
          </a:p>
          <a:p>
            <a:r>
              <a:rPr lang="es-419" sz="1600" b="1">
                <a:latin typeface="Segoe UI" panose="020B0502040204020203" pitchFamily="34" charset="0"/>
                <a:cs typeface="Segoe UI" panose="020B0502040204020203" pitchFamily="34" charset="0"/>
              </a:rPr>
              <a:t>Los residuos sólidos puedan causar daño al medio ambiente y la comunidad, si no son manejados adecuadamente. </a:t>
            </a:r>
            <a:endParaRPr lang="es-419" sz="1800"/>
          </a:p>
          <a:p>
            <a:pPr marL="0"/>
            <a:endParaRPr lang="es-419" sz="1800"/>
          </a:p>
        </p:txBody>
      </p:sp>
      <p:pic>
        <p:nvPicPr>
          <p:cNvPr id="10" name="Picture 9" descr="Logo&#10;&#10;Description automatically generated">
            <a:extLst>
              <a:ext uri="{FF2B5EF4-FFF2-40B4-BE49-F238E27FC236}">
                <a16:creationId xmlns:a16="http://schemas.microsoft.com/office/drawing/2014/main" id="{C6209164-8656-F043-A29C-F03C50EC99F8}"/>
              </a:ext>
            </a:extLst>
          </p:cNvPr>
          <p:cNvPicPr>
            <a:picLocks noChangeAspect="1"/>
          </p:cNvPicPr>
          <p:nvPr/>
        </p:nvPicPr>
        <p:blipFill>
          <a:blip r:embed="rId3"/>
          <a:stretch>
            <a:fillRect/>
          </a:stretch>
        </p:blipFill>
        <p:spPr>
          <a:xfrm>
            <a:off x="190575" y="158042"/>
            <a:ext cx="830703" cy="678780"/>
          </a:xfrm>
          <a:prstGeom prst="rect">
            <a:avLst/>
          </a:prstGeom>
        </p:spPr>
      </p:pic>
      <p:sp>
        <p:nvSpPr>
          <p:cNvPr id="12" name="Slide Number Placeholder 3">
            <a:extLst>
              <a:ext uri="{FF2B5EF4-FFF2-40B4-BE49-F238E27FC236}">
                <a16:creationId xmlns:a16="http://schemas.microsoft.com/office/drawing/2014/main" id="{67E783AC-A095-1242-ABF3-4E64D2686B9F}"/>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latin typeface="Arial" panose="020B0604020202020204" pitchFamily="34" charset="0"/>
                <a:cs typeface="Arial" panose="020B0604020202020204" pitchFamily="34" charset="0"/>
              </a:r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134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lowchart: Document 15">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s-419" sz="3200" b="1" kern="1200" dirty="0">
                <a:solidFill>
                  <a:srgbClr val="FFFFFF"/>
                </a:solidFill>
                <a:latin typeface="Segoe UI" panose="020B0502040204020203" pitchFamily="34" charset="0"/>
                <a:cs typeface="Segoe UI" panose="020B0502040204020203" pitchFamily="34" charset="0"/>
              </a:rPr>
              <a:t>Gestión de residuos </a:t>
            </a:r>
            <a:r>
              <a:rPr lang="es-419" sz="3200" b="1" dirty="0">
                <a:solidFill>
                  <a:srgbClr val="FFFFFF"/>
                </a:solidFill>
                <a:latin typeface="Segoe UI" panose="020B0502040204020203" pitchFamily="34" charset="0"/>
                <a:cs typeface="Segoe UI" panose="020B0502040204020203" pitchFamily="34" charset="0"/>
              </a:rPr>
              <a:t>s</a:t>
            </a:r>
            <a:r>
              <a:rPr lang="es-419" sz="3200" b="1" kern="1200" dirty="0">
                <a:solidFill>
                  <a:srgbClr val="FFFFFF"/>
                </a:solidFill>
                <a:latin typeface="Segoe UI" panose="020B0502040204020203" pitchFamily="34" charset="0"/>
                <a:cs typeface="Segoe UI" panose="020B0502040204020203" pitchFamily="34" charset="0"/>
              </a:rPr>
              <a:t>ólidos – Principios</a:t>
            </a:r>
          </a:p>
        </p:txBody>
      </p:sp>
      <p:sp>
        <p:nvSpPr>
          <p:cNvPr id="3" name="Slide Number Placeholder 2">
            <a:extLst>
              <a:ext uri="{FF2B5EF4-FFF2-40B4-BE49-F238E27FC236}">
                <a16:creationId xmlns:a16="http://schemas.microsoft.com/office/drawing/2014/main" id="{023BEFE8-678E-064A-9239-5F7BC3B06D4E}"/>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18</a:t>
            </a:fld>
            <a:endParaRPr lang="en-US" dirty="0">
              <a:latin typeface="Arial" panose="020B0604020202020204" pitchFamily="34" charset="0"/>
              <a:cs typeface="Arial" panose="020B0604020202020204" pitchFamily="34" charset="0"/>
            </a:endParaRPr>
          </a:p>
        </p:txBody>
      </p:sp>
      <p:graphicFrame>
        <p:nvGraphicFramePr>
          <p:cNvPr id="11" name="Table 9">
            <a:extLst>
              <a:ext uri="{FF2B5EF4-FFF2-40B4-BE49-F238E27FC236}">
                <a16:creationId xmlns:a16="http://schemas.microsoft.com/office/drawing/2014/main" id="{275DDE07-03F3-534B-9003-E224E29E94E6}"/>
              </a:ext>
            </a:extLst>
          </p:cNvPr>
          <p:cNvGraphicFramePr>
            <a:graphicFrameLocks/>
          </p:cNvGraphicFramePr>
          <p:nvPr>
            <p:extLst>
              <p:ext uri="{D42A27DB-BD31-4B8C-83A1-F6EECF244321}">
                <p14:modId xmlns:p14="http://schemas.microsoft.com/office/powerpoint/2010/main" val="1978256746"/>
              </p:ext>
            </p:extLst>
          </p:nvPr>
        </p:nvGraphicFramePr>
        <p:xfrm>
          <a:off x="4204381" y="471492"/>
          <a:ext cx="7347538" cy="6044679"/>
        </p:xfrm>
        <a:graphic>
          <a:graphicData uri="http://schemas.openxmlformats.org/drawingml/2006/table">
            <a:tbl>
              <a:tblPr firstRow="1" bandRow="1">
                <a:tableStyleId>{5C22544A-7EE6-4342-B048-85BDC9FD1C3A}</a:tableStyleId>
              </a:tblPr>
              <a:tblGrid>
                <a:gridCol w="3678435">
                  <a:extLst>
                    <a:ext uri="{9D8B030D-6E8A-4147-A177-3AD203B41FA5}">
                      <a16:colId xmlns:a16="http://schemas.microsoft.com/office/drawing/2014/main" val="3962060694"/>
                    </a:ext>
                  </a:extLst>
                </a:gridCol>
                <a:gridCol w="3669103">
                  <a:extLst>
                    <a:ext uri="{9D8B030D-6E8A-4147-A177-3AD203B41FA5}">
                      <a16:colId xmlns:a16="http://schemas.microsoft.com/office/drawing/2014/main" val="2966013420"/>
                    </a:ext>
                  </a:extLst>
                </a:gridCol>
              </a:tblGrid>
              <a:tr h="400984">
                <a:tc>
                  <a:txBody>
                    <a:bodyPr/>
                    <a:lstStyle/>
                    <a:p>
                      <a:r>
                        <a:rPr lang="es-419" sz="1800" b="1" noProof="0">
                          <a:latin typeface="Calibri" panose="020F0502020204030204" pitchFamily="34" charset="0"/>
                          <a:cs typeface="Calibri" panose="020F0502020204030204" pitchFamily="34" charset="0"/>
                        </a:rPr>
                        <a:t>HACER</a:t>
                      </a:r>
                    </a:p>
                  </a:txBody>
                  <a:tcPr marL="83983" marR="83983" marT="41992" marB="41992"/>
                </a:tc>
                <a:tc>
                  <a:txBody>
                    <a:bodyPr/>
                    <a:lstStyle/>
                    <a:p>
                      <a:r>
                        <a:rPr lang="es-419" sz="1800" b="1" noProof="0">
                          <a:latin typeface="Calibri" panose="020F0502020204030204" pitchFamily="34" charset="0"/>
                          <a:cs typeface="Calibri" panose="020F0502020204030204" pitchFamily="34" charset="0"/>
                        </a:rPr>
                        <a:t>NO HACER</a:t>
                      </a:r>
                    </a:p>
                  </a:txBody>
                  <a:tcPr marL="83983" marR="83983" marT="41992" marB="41992"/>
                </a:tc>
                <a:extLst>
                  <a:ext uri="{0D108BD9-81ED-4DB2-BD59-A6C34878D82A}">
                    <a16:rowId xmlns:a16="http://schemas.microsoft.com/office/drawing/2014/main" val="1539128937"/>
                  </a:ext>
                </a:extLst>
              </a:tr>
              <a:tr h="339354">
                <a:tc>
                  <a:txBody>
                    <a:bodyPr/>
                    <a:lstStyle/>
                    <a:p>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Tira la basura solo en contenedores.</a:t>
                      </a:r>
                    </a:p>
                  </a:txBody>
                  <a:tcPr marL="83983" marR="83983" marT="41992" marB="41992">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No tires la basura en lugares no designados.</a:t>
                      </a:r>
                    </a:p>
                  </a:txBody>
                  <a:tcPr marL="83983" marR="83983" marT="41992" marB="41992">
                    <a:noFill/>
                  </a:tcPr>
                </a:tc>
                <a:extLst>
                  <a:ext uri="{0D108BD9-81ED-4DB2-BD59-A6C34878D82A}">
                    <a16:rowId xmlns:a16="http://schemas.microsoft.com/office/drawing/2014/main" val="2395052548"/>
                  </a:ext>
                </a:extLst>
              </a:tr>
              <a:tr h="967395">
                <a:tc>
                  <a:txBody>
                    <a:bodyPr/>
                    <a:lstStyle/>
                    <a:p>
                      <a:pPr marL="177800" indent="-177800"/>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Separa los materiales reciclables (aluminio / latas, botellas de plástico, botellas de vidrio, papel / cartón) de los residuos domésticos.</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No tires botellas vacías / envolturas / contenedores de cartón / bolsas en la calle o el medio ambiente. </a:t>
                      </a:r>
                    </a:p>
                  </a:txBody>
                  <a:tcPr marL="83983" marR="83983" marT="41992" marB="41992">
                    <a:noFill/>
                  </a:tcPr>
                </a:tc>
                <a:extLst>
                  <a:ext uri="{0D108BD9-81ED-4DB2-BD59-A6C34878D82A}">
                    <a16:rowId xmlns:a16="http://schemas.microsoft.com/office/drawing/2014/main" val="2364145952"/>
                  </a:ext>
                </a:extLst>
              </a:tr>
              <a:tr h="1187577">
                <a:tc>
                  <a:txBody>
                    <a:bodyPr/>
                    <a:lstStyle/>
                    <a:p>
                      <a:pPr marL="177800" indent="-177800"/>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solidFill>
                            <a:schemeClr val="tx1"/>
                          </a:solidFill>
                          <a:latin typeface="Calibri" panose="020F0502020204030204" pitchFamily="34" charset="0"/>
                          <a:cs typeface="Calibri" panose="020F0502020204030204" pitchFamily="34" charset="0"/>
                        </a:rPr>
                        <a:t> Separa los residuos vegetales, cáscaras de huevo, café molido, hojas de té, y otros residuos orgánicos, y colócalos en el área de compostaje junto con otros residuos de jardinería (</a:t>
                      </a:r>
                      <a:r>
                        <a:rPr lang="es-419" sz="1400" b="1" noProof="0" dirty="0" err="1">
                          <a:solidFill>
                            <a:schemeClr val="tx1"/>
                          </a:solidFill>
                          <a:latin typeface="Calibri" panose="020F0502020204030204" pitchFamily="34" charset="0"/>
                          <a:cs typeface="Calibri" panose="020F0502020204030204" pitchFamily="34" charset="0"/>
                        </a:rPr>
                        <a:t>e.g</a:t>
                      </a:r>
                      <a:r>
                        <a:rPr lang="es-419" sz="1400" b="1" noProof="0" dirty="0">
                          <a:solidFill>
                            <a:schemeClr val="tx1"/>
                          </a:solidFill>
                          <a:latin typeface="Calibri" panose="020F0502020204030204" pitchFamily="34" charset="0"/>
                          <a:cs typeface="Calibri" panose="020F0502020204030204" pitchFamily="34" charset="0"/>
                        </a:rPr>
                        <a:t>., ramas y hojas secas). </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No dispongas ni entierres residuos en lugares o rellenos sanitarios no autorizados. </a:t>
                      </a:r>
                    </a:p>
                    <a:p>
                      <a:pPr marL="174625" marR="0" lvl="0" indent="-174625" algn="l" defTabSz="975482" rtl="0" eaLnBrk="1" fontAlgn="auto" latinLnBrk="0" hangingPunct="1">
                        <a:lnSpc>
                          <a:spcPct val="100000"/>
                        </a:lnSpc>
                        <a:spcBef>
                          <a:spcPts val="0"/>
                        </a:spcBef>
                        <a:spcAft>
                          <a:spcPts val="0"/>
                        </a:spcAft>
                        <a:buClrTx/>
                        <a:buSzTx/>
                        <a:buFontTx/>
                        <a:buNone/>
                        <a:tabLst/>
                        <a:defRPr/>
                      </a:pPr>
                      <a:endParaRPr lang="es-419" sz="1400" b="1" noProof="0"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609695888"/>
                  </a:ext>
                </a:extLst>
              </a:tr>
              <a:tr h="967395">
                <a:tc>
                  <a:txBody>
                    <a:bodyPr/>
                    <a:lstStyle/>
                    <a:p>
                      <a:pPr marL="177800" indent="-177800"/>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solidFill>
                            <a:schemeClr val="tx1"/>
                          </a:solidFill>
                          <a:latin typeface="Calibri" panose="020F0502020204030204" pitchFamily="34" charset="0"/>
                          <a:cs typeface="Calibri" panose="020F0502020204030204" pitchFamily="34" charset="0"/>
                        </a:rPr>
                        <a:t>Durante patrullas, colecta los residuos y tráelos de vuelta al campamento base para disponerlo adecuadamente en el campamento.</a:t>
                      </a: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No quemes la basura.</a:t>
                      </a:r>
                    </a:p>
                    <a:p>
                      <a:pPr marL="177800" marR="0" lvl="0" indent="-177800" algn="l" defTabSz="975482" rtl="0" eaLnBrk="1" fontAlgn="auto" latinLnBrk="0" hangingPunct="1">
                        <a:lnSpc>
                          <a:spcPct val="100000"/>
                        </a:lnSpc>
                        <a:spcBef>
                          <a:spcPts val="0"/>
                        </a:spcBef>
                        <a:spcAft>
                          <a:spcPts val="0"/>
                        </a:spcAft>
                        <a:buClrTx/>
                        <a:buSzTx/>
                        <a:buFontTx/>
                        <a:buNone/>
                        <a:tabLst/>
                        <a:defRPr/>
                      </a:pPr>
                      <a:endParaRPr lang="es-419" sz="1400" b="1" noProof="0"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3025284483"/>
                  </a:ext>
                </a:extLst>
              </a:tr>
              <a:tr h="527032">
                <a:tc>
                  <a:txBody>
                    <a:bodyPr/>
                    <a:lstStyle/>
                    <a:p>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Usa botellas reusables para el agua.</a:t>
                      </a: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s-419" sz="1400" b="1" noProof="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FF0000"/>
                          </a:solidFill>
                          <a:latin typeface="Calibri" panose="020F0502020204030204" pitchFamily="34" charset="0"/>
                          <a:cs typeface="Calibri" panose="020F0502020204030204" pitchFamily="34" charset="0"/>
                        </a:rPr>
                        <a:t> </a:t>
                      </a:r>
                      <a:r>
                        <a:rPr lang="es-419" sz="1400" b="1" noProof="0" dirty="0">
                          <a:solidFill>
                            <a:schemeClr val="tx1"/>
                          </a:solidFill>
                          <a:latin typeface="Calibri" panose="020F0502020204030204" pitchFamily="34" charset="0"/>
                          <a:cs typeface="Calibri" panose="020F0502020204030204" pitchFamily="34" charset="0"/>
                        </a:rPr>
                        <a:t> Cuando sea posible, no compres botellas de plástico pequeñas, con menos de 1 litro de capacidad. </a:t>
                      </a:r>
                    </a:p>
                  </a:txBody>
                  <a:tcPr marL="83983" marR="83983" marT="41992" marB="41992">
                    <a:noFill/>
                  </a:tcPr>
                </a:tc>
                <a:extLst>
                  <a:ext uri="{0D108BD9-81ED-4DB2-BD59-A6C34878D82A}">
                    <a16:rowId xmlns:a16="http://schemas.microsoft.com/office/drawing/2014/main" val="3136201911"/>
                  </a:ext>
                </a:extLst>
              </a:tr>
              <a:tr h="433392">
                <a:tc>
                  <a:txBody>
                    <a:bodyPr/>
                    <a:lstStyle/>
                    <a:p>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solidFill>
                            <a:schemeClr val="tx1"/>
                          </a:solidFill>
                          <a:latin typeface="Calibri" panose="020F0502020204030204" pitchFamily="34" charset="0"/>
                          <a:cs typeface="Calibri" panose="020F0502020204030204" pitchFamily="34" charset="0"/>
                        </a:rPr>
                        <a:t> Usa bolsas reusables para las compras.</a:t>
                      </a:r>
                    </a:p>
                  </a:txBody>
                  <a:tcPr marL="83983" marR="83983" marT="41992" marB="41992">
                    <a:noFill/>
                  </a:tcPr>
                </a:tc>
                <a:tc>
                  <a:txBody>
                    <a:bodyPr/>
                    <a:lstStyle/>
                    <a:p>
                      <a:endParaRPr lang="es-419" sz="1400" b="1" noProof="0"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901578166"/>
                  </a:ext>
                </a:extLst>
              </a:tr>
              <a:tr h="584155">
                <a:tc>
                  <a:txBody>
                    <a:bodyPr/>
                    <a:lstStyle/>
                    <a:p>
                      <a:pPr marL="174625" indent="-174625"/>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rgbClr val="00B050"/>
                          </a:solidFill>
                          <a:latin typeface="Calibri" panose="020F0502020204030204" pitchFamily="34" charset="0"/>
                          <a:cs typeface="Calibri" panose="020F0502020204030204" pitchFamily="34" charset="0"/>
                        </a:rPr>
                        <a:t> </a:t>
                      </a:r>
                      <a:r>
                        <a:rPr lang="es-419" sz="1400" b="1" noProof="0" dirty="0">
                          <a:solidFill>
                            <a:schemeClr val="tx1"/>
                          </a:solidFill>
                          <a:latin typeface="Calibri" panose="020F0502020204030204" pitchFamily="34" charset="0"/>
                          <a:cs typeface="Calibri" panose="020F0502020204030204" pitchFamily="34" charset="0"/>
                        </a:rPr>
                        <a:t> Prepara los alimentos en la cantidad correcta, para evitar desperdiciar la comida. </a:t>
                      </a:r>
                    </a:p>
                  </a:txBody>
                  <a:tcPr marL="62987" marR="62987" marT="0" marB="0">
                    <a:noFill/>
                  </a:tcPr>
                </a:tc>
                <a:tc>
                  <a:txBody>
                    <a:bodyPr/>
                    <a:lstStyle/>
                    <a:p>
                      <a:endParaRPr lang="es-419" sz="1400" b="1" noProof="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238950554"/>
                  </a:ext>
                </a:extLst>
              </a:tr>
              <a:tr h="440363">
                <a:tc>
                  <a:txBody>
                    <a:bodyPr/>
                    <a:lstStyle/>
                    <a:p>
                      <a:r>
                        <a:rPr lang="es-419" sz="14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400" b="1" noProof="0" dirty="0">
                          <a:solidFill>
                            <a:schemeClr val="tx1"/>
                          </a:solidFill>
                          <a:latin typeface="Calibri" panose="020F0502020204030204" pitchFamily="34" charset="0"/>
                          <a:cs typeface="Calibri" panose="020F0502020204030204" pitchFamily="34" charset="0"/>
                        </a:rPr>
                        <a:t>  </a:t>
                      </a:r>
                      <a:r>
                        <a:rPr lang="es-419" sz="1400" b="1" kern="1200" noProof="0" dirty="0">
                          <a:solidFill>
                            <a:schemeClr val="tx1"/>
                          </a:solidFill>
                          <a:latin typeface="Calibri" panose="020F0502020204030204" pitchFamily="34" charset="0"/>
                          <a:ea typeface="+mn-ea"/>
                          <a:cs typeface="Calibri" panose="020F0502020204030204" pitchFamily="34" charset="0"/>
                        </a:rPr>
                        <a:t>Consume los alimentos antes de su fecha de expiración. </a:t>
                      </a:r>
                    </a:p>
                  </a:txBody>
                  <a:tcPr marL="62987" marR="62987" marT="0" marB="0">
                    <a:noFill/>
                  </a:tcPr>
                </a:tc>
                <a:tc>
                  <a:txBody>
                    <a:bodyPr/>
                    <a:lstStyle/>
                    <a:p>
                      <a:endParaRPr lang="es-419" sz="1400" b="1" noProof="0"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27B82DC8-378A-494D-A1F6-4E015099120C}"/>
              </a:ext>
            </a:extLst>
          </p:cNvPr>
          <p:cNvGrpSpPr/>
          <p:nvPr/>
        </p:nvGrpSpPr>
        <p:grpSpPr>
          <a:xfrm>
            <a:off x="737235" y="5826660"/>
            <a:ext cx="3152775" cy="1038750"/>
            <a:chOff x="638175" y="4480094"/>
            <a:chExt cx="3152775" cy="1038750"/>
          </a:xfrm>
        </p:grpSpPr>
        <p:pic>
          <p:nvPicPr>
            <p:cNvPr id="13" name="Picture 12">
              <a:extLst>
                <a:ext uri="{FF2B5EF4-FFF2-40B4-BE49-F238E27FC236}">
                  <a16:creationId xmlns:a16="http://schemas.microsoft.com/office/drawing/2014/main" id="{F9AE26B5-3C42-4458-9C37-71714386E1F6}"/>
                </a:ext>
              </a:extLst>
            </p:cNvPr>
            <p:cNvPicPr>
              <a:picLocks noChangeAspect="1"/>
            </p:cNvPicPr>
            <p:nvPr/>
          </p:nvPicPr>
          <p:blipFill rotWithShape="1">
            <a:blip r:embed="rId3"/>
            <a:srcRect l="38750" t="23367" r="52656" b="61528"/>
            <a:stretch/>
          </p:blipFill>
          <p:spPr>
            <a:xfrm>
              <a:off x="638175" y="4481213"/>
              <a:ext cx="1047750" cy="1037631"/>
            </a:xfrm>
            <a:prstGeom prst="rect">
              <a:avLst/>
            </a:prstGeom>
          </p:spPr>
        </p:pic>
        <p:pic>
          <p:nvPicPr>
            <p:cNvPr id="15" name="Picture 14">
              <a:extLst>
                <a:ext uri="{FF2B5EF4-FFF2-40B4-BE49-F238E27FC236}">
                  <a16:creationId xmlns:a16="http://schemas.microsoft.com/office/drawing/2014/main" id="{10E97863-7F6C-4C4C-859B-E99BAECAC103}"/>
                </a:ext>
              </a:extLst>
            </p:cNvPr>
            <p:cNvPicPr>
              <a:picLocks noChangeAspect="1"/>
            </p:cNvPicPr>
            <p:nvPr/>
          </p:nvPicPr>
          <p:blipFill rotWithShape="1">
            <a:blip r:embed="rId3"/>
            <a:srcRect l="63873" t="42222" r="27533" b="42672"/>
            <a:stretch/>
          </p:blipFill>
          <p:spPr>
            <a:xfrm>
              <a:off x="1685925" y="4480094"/>
              <a:ext cx="1047750" cy="1038749"/>
            </a:xfrm>
            <a:prstGeom prst="rect">
              <a:avLst/>
            </a:prstGeom>
          </p:spPr>
        </p:pic>
        <p:pic>
          <p:nvPicPr>
            <p:cNvPr id="17" name="Picture 16">
              <a:extLst>
                <a:ext uri="{FF2B5EF4-FFF2-40B4-BE49-F238E27FC236}">
                  <a16:creationId xmlns:a16="http://schemas.microsoft.com/office/drawing/2014/main" id="{89BCBBB5-6694-43FD-8107-4C6E0890C9CC}"/>
                </a:ext>
              </a:extLst>
            </p:cNvPr>
            <p:cNvPicPr>
              <a:picLocks noChangeAspect="1"/>
            </p:cNvPicPr>
            <p:nvPr/>
          </p:nvPicPr>
          <p:blipFill rotWithShape="1">
            <a:blip r:embed="rId3"/>
            <a:srcRect l="63873" t="60833" r="27533" b="24302"/>
            <a:stretch/>
          </p:blipFill>
          <p:spPr>
            <a:xfrm>
              <a:off x="2724150" y="4480834"/>
              <a:ext cx="1066800" cy="1038010"/>
            </a:xfrm>
            <a:prstGeom prst="rect">
              <a:avLst/>
            </a:prstGeom>
          </p:spPr>
        </p:pic>
      </p:grpSp>
    </p:spTree>
    <p:extLst>
      <p:ext uri="{BB962C8B-B14F-4D97-AF65-F5344CB8AC3E}">
        <p14:creationId xmlns:p14="http://schemas.microsoft.com/office/powerpoint/2010/main" val="2155148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58E8C248-1951-4CB8-ABEA-033492C05874}"/>
              </a:ext>
            </a:extLst>
          </p:cNvPr>
          <p:cNvPicPr>
            <a:picLocks noChangeAspect="1"/>
          </p:cNvPicPr>
          <p:nvPr/>
        </p:nvPicPr>
        <p:blipFill rotWithShape="1">
          <a:blip r:embed="rId2"/>
          <a:srcRect t="19330" r="8669" b="8667"/>
          <a:stretch/>
        </p:blipFill>
        <p:spPr>
          <a:xfrm>
            <a:off x="3371453" y="10"/>
            <a:ext cx="8831442" cy="6857990"/>
          </a:xfrm>
          <a:prstGeom prst="rect">
            <a:avLst/>
          </a:prstGeom>
          <a:effectLst/>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D020896E-7934-47E0-A6F4-171262B91F18}"/>
              </a:ext>
            </a:extLst>
          </p:cNvPr>
          <p:cNvSpPr>
            <a:spLocks noGrp="1"/>
          </p:cNvSpPr>
          <p:nvPr>
            <p:ph type="title"/>
          </p:nvPr>
        </p:nvSpPr>
        <p:spPr>
          <a:xfrm>
            <a:off x="89945" y="1234514"/>
            <a:ext cx="5628876" cy="3692028"/>
          </a:xfrm>
          <a:noFill/>
        </p:spPr>
        <p:txBody>
          <a:bodyPr vert="horz" lIns="91440" tIns="45720" rIns="91440" bIns="45720" rtlCol="0" anchor="b">
            <a:normAutofit/>
          </a:bodyPr>
          <a:lstStyle/>
          <a:p>
            <a:r>
              <a:rPr lang="es-419" b="1">
                <a:latin typeface="Segoe UI" panose="020B0502040204020203" pitchFamily="34" charset="0"/>
                <a:cs typeface="Segoe UI" panose="020B0502040204020203" pitchFamily="34" charset="0"/>
              </a:rPr>
              <a:t>Gestión de residuos sólidos peligrosos</a:t>
            </a:r>
          </a:p>
        </p:txBody>
      </p:sp>
      <p:sp>
        <p:nvSpPr>
          <p:cNvPr id="4" name="Slide Number Placeholder 3">
            <a:extLst>
              <a:ext uri="{FF2B5EF4-FFF2-40B4-BE49-F238E27FC236}">
                <a16:creationId xmlns:a16="http://schemas.microsoft.com/office/drawing/2014/main" id="{2411BBD7-DB4D-4276-BF71-1DED0F2F04C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chemeClr val="tx1"/>
                </a:solidFill>
                <a:latin typeface="Arial" panose="020B0604020202020204" pitchFamily="34" charset="0"/>
                <a:cs typeface="Arial" panose="020B0604020202020204" pitchFamily="34" charset="0"/>
              </a:rPr>
              <a:pPr>
                <a:spcAft>
                  <a:spcPts val="600"/>
                </a:spcAft>
                <a:defRPr/>
              </a:pPr>
              <a:t>19</a:t>
            </a:fld>
            <a:endParaRPr lang="en-US" dirty="0">
              <a:solidFill>
                <a:schemeClr val="tx1"/>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1607C0B7-0A11-9B44-ACF2-BAD2264C5429}"/>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4012766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projector&#10;&#10;Description automatically generated">
            <a:extLst>
              <a:ext uri="{FF2B5EF4-FFF2-40B4-BE49-F238E27FC236}">
                <a16:creationId xmlns:a16="http://schemas.microsoft.com/office/drawing/2014/main" id="{8A2F7E08-9080-4C7B-8D0A-6CA6D45E81F6}"/>
              </a:ext>
            </a:extLst>
          </p:cNvPr>
          <p:cNvPicPr>
            <a:picLocks noChangeAspect="1"/>
          </p:cNvPicPr>
          <p:nvPr/>
        </p:nvPicPr>
        <p:blipFill rotWithShape="1">
          <a:blip r:embed="rId2"/>
          <a:srcRect l="18959" r="38854"/>
          <a:stretch/>
        </p:blipFill>
        <p:spPr>
          <a:xfrm rot="5400000">
            <a:off x="2666999" y="-2667000"/>
            <a:ext cx="6858000" cy="12192000"/>
          </a:xfrm>
          <a:prstGeom prst="rect">
            <a:avLst/>
          </a:prstGeom>
        </p:spPr>
      </p:pic>
      <p:sp>
        <p:nvSpPr>
          <p:cNvPr id="3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2" name="Title 6">
            <a:extLst>
              <a:ext uri="{FF2B5EF4-FFF2-40B4-BE49-F238E27FC236}">
                <a16:creationId xmlns:a16="http://schemas.microsoft.com/office/drawing/2014/main" id="{CEB94F74-397D-8245-9876-018C9E3AF972}"/>
              </a:ext>
            </a:extLst>
          </p:cNvPr>
          <p:cNvSpPr txBox="1">
            <a:spLocks/>
          </p:cNvSpPr>
          <p:nvPr/>
        </p:nvSpPr>
        <p:spPr>
          <a:xfrm>
            <a:off x="709448" y="1913950"/>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s-419" sz="2800" dirty="0">
                <a:latin typeface="Segoe UI" panose="020B0502040204020203" pitchFamily="34" charset="0"/>
                <a:cs typeface="Segoe UI" panose="020B0502040204020203" pitchFamily="34" charset="0"/>
              </a:rPr>
              <a:t>Gestión de residuos sólidos peligrosos</a:t>
            </a:r>
          </a:p>
        </p:txBody>
      </p:sp>
      <p:cxnSp>
        <p:nvCxnSpPr>
          <p:cNvPr id="35" name="Straight Connector 3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5">
            <a:extLst>
              <a:ext uri="{FF2B5EF4-FFF2-40B4-BE49-F238E27FC236}">
                <a16:creationId xmlns:a16="http://schemas.microsoft.com/office/drawing/2014/main" id="{69A75DD6-106E-3747-9337-F35CA551B618}"/>
              </a:ext>
            </a:extLst>
          </p:cNvPr>
          <p:cNvSpPr>
            <a:spLocks noGrp="1"/>
          </p:cNvSpPr>
          <p:nvPr>
            <p:ph idx="1"/>
          </p:nvPr>
        </p:nvSpPr>
        <p:spPr>
          <a:xfrm>
            <a:off x="525516" y="3778185"/>
            <a:ext cx="4593021" cy="2619839"/>
          </a:xfrm>
        </p:spPr>
        <p:txBody>
          <a:bodyPr vert="horz" lIns="91440" tIns="45720" rIns="91440" bIns="45720" rtlCol="0" anchor="ctr">
            <a:normAutofit/>
          </a:bodyPr>
          <a:lstStyle/>
          <a:p>
            <a:r>
              <a:rPr lang="es-419" sz="1600" b="1" dirty="0">
                <a:latin typeface="Segoe UI" panose="020B0502040204020203" pitchFamily="34" charset="0"/>
                <a:cs typeface="Segoe UI" panose="020B0502040204020203" pitchFamily="34" charset="0"/>
              </a:rPr>
              <a:t>Algunos materiales usados en las misiones de paz de la ONU pueden convertirse en residuos peligros, una vez usados o cuando expiran.  </a:t>
            </a:r>
          </a:p>
          <a:p>
            <a:r>
              <a:rPr lang="es-419" sz="1600" b="1" dirty="0">
                <a:latin typeface="Segoe UI" panose="020B0502040204020203" pitchFamily="34" charset="0"/>
                <a:cs typeface="Segoe UI" panose="020B0502040204020203" pitchFamily="34" charset="0"/>
              </a:rPr>
              <a:t>Los residuos sólidos peligrosos deben ser manejados adecuadamente para evitar daño a las comunidades, el personal y el medio ambiente. </a:t>
            </a:r>
            <a:endParaRPr lang="es-419" sz="1800" dirty="0"/>
          </a:p>
          <a:p>
            <a:endParaRPr lang="es-419" sz="1800" dirty="0"/>
          </a:p>
        </p:txBody>
      </p:sp>
      <p:sp>
        <p:nvSpPr>
          <p:cNvPr id="10" name="Title 6">
            <a:extLst>
              <a:ext uri="{FF2B5EF4-FFF2-40B4-BE49-F238E27FC236}">
                <a16:creationId xmlns:a16="http://schemas.microsoft.com/office/drawing/2014/main" id="{AC41F420-9812-D14D-8F2C-C20EA5B8849D}"/>
              </a:ext>
            </a:extLst>
          </p:cNvPr>
          <p:cNvSpPr txBox="1">
            <a:spLocks/>
          </p:cNvSpPr>
          <p:nvPr/>
        </p:nvSpPr>
        <p:spPr>
          <a:xfrm>
            <a:off x="989079" y="876298"/>
            <a:ext cx="6002110" cy="1495425"/>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defTabSz="914400">
              <a:lnSpc>
                <a:spcPct val="90000"/>
              </a:lnSpc>
              <a:spcAft>
                <a:spcPts val="600"/>
              </a:spcAft>
            </a:pPr>
            <a:endParaRPr lang="en-US" sz="2800" b="0" dirty="0">
              <a:latin typeface="Arial Nova" panose="020B0504020202020204" pitchFamily="34" charset="0"/>
            </a:endParaRPr>
          </a:p>
        </p:txBody>
      </p:sp>
      <p:pic>
        <p:nvPicPr>
          <p:cNvPr id="8" name="Picture 7" descr="Logo&#10;&#10;Description automatically generated">
            <a:extLst>
              <a:ext uri="{FF2B5EF4-FFF2-40B4-BE49-F238E27FC236}">
                <a16:creationId xmlns:a16="http://schemas.microsoft.com/office/drawing/2014/main" id="{2F2701C9-4C46-2C4D-A81D-B0176F48D2E5}"/>
              </a:ext>
            </a:extLst>
          </p:cNvPr>
          <p:cNvPicPr>
            <a:picLocks noChangeAspect="1"/>
          </p:cNvPicPr>
          <p:nvPr/>
        </p:nvPicPr>
        <p:blipFill>
          <a:blip r:embed="rId3"/>
          <a:stretch>
            <a:fillRect/>
          </a:stretch>
        </p:blipFill>
        <p:spPr>
          <a:xfrm>
            <a:off x="190575" y="158042"/>
            <a:ext cx="830703" cy="678780"/>
          </a:xfrm>
          <a:prstGeom prst="rect">
            <a:avLst/>
          </a:prstGeom>
        </p:spPr>
      </p:pic>
      <p:sp>
        <p:nvSpPr>
          <p:cNvPr id="11" name="Slide Number Placeholder 3">
            <a:extLst>
              <a:ext uri="{FF2B5EF4-FFF2-40B4-BE49-F238E27FC236}">
                <a16:creationId xmlns:a16="http://schemas.microsoft.com/office/drawing/2014/main" id="{7A679AC1-AC6D-8445-935C-ADA6186836F0}"/>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20</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521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standing&#10;&#10;Description automatically generated">
            <a:extLst>
              <a:ext uri="{FF2B5EF4-FFF2-40B4-BE49-F238E27FC236}">
                <a16:creationId xmlns:a16="http://schemas.microsoft.com/office/drawing/2014/main" id="{48BDD54A-3460-46D1-82A0-23AD47FE4F02}"/>
              </a:ext>
            </a:extLst>
          </p:cNvPr>
          <p:cNvPicPr>
            <a:picLocks noChangeAspect="1"/>
          </p:cNvPicPr>
          <p:nvPr/>
        </p:nvPicPr>
        <p:blipFill rotWithShape="1">
          <a:blip r:embed="rId2"/>
          <a:srcRect t="14338" r="16512" b="15981"/>
          <a:stretch/>
        </p:blipFill>
        <p:spPr>
          <a:xfrm>
            <a:off x="3360563" y="10"/>
            <a:ext cx="9125673"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5">
            <a:extLst>
              <a:ext uri="{FF2B5EF4-FFF2-40B4-BE49-F238E27FC236}">
                <a16:creationId xmlns:a16="http://schemas.microsoft.com/office/drawing/2014/main" id="{0954F528-E958-324A-9B30-90273A52961F}"/>
              </a:ext>
            </a:extLst>
          </p:cNvPr>
          <p:cNvSpPr txBox="1">
            <a:spLocks/>
          </p:cNvSpPr>
          <p:nvPr/>
        </p:nvSpPr>
        <p:spPr>
          <a:xfrm>
            <a:off x="297283" y="1622832"/>
            <a:ext cx="4915847" cy="374276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419" sz="1700" b="1" dirty="0">
                <a:latin typeface="Segoe UI" panose="020B0502040204020203" pitchFamily="34" charset="0"/>
                <a:cs typeface="Segoe UI" panose="020B0502040204020203" pitchFamily="34" charset="0"/>
              </a:rPr>
              <a:t>Algunos residuos peligrosos comúnmente en las misiones de paz incluyen: </a:t>
            </a:r>
          </a:p>
          <a:p>
            <a:endParaRPr lang="es-419" sz="1700" b="1" dirty="0">
              <a:latin typeface="Segoe UI" panose="020B0502040204020203" pitchFamily="34" charset="0"/>
              <a:cs typeface="Segoe UI" panose="020B0502040204020203" pitchFamily="34" charset="0"/>
            </a:endParaRPr>
          </a:p>
          <a:p>
            <a:pPr lvl="1"/>
            <a:r>
              <a:rPr lang="es-419" sz="1700" b="1" dirty="0">
                <a:latin typeface="Segoe UI" panose="020B0502040204020203" pitchFamily="34" charset="0"/>
                <a:cs typeface="Segoe UI" panose="020B0502040204020203" pitchFamily="34" charset="0"/>
              </a:rPr>
              <a:t>Baterías de plomo y ácido</a:t>
            </a:r>
          </a:p>
          <a:p>
            <a:pPr lvl="1"/>
            <a:r>
              <a:rPr lang="es-419" sz="1700" b="1" dirty="0">
                <a:latin typeface="Segoe UI" panose="020B0502040204020203" pitchFamily="34" charset="0"/>
                <a:cs typeface="Segoe UI" panose="020B0502040204020203" pitchFamily="34" charset="0"/>
              </a:rPr>
              <a:t>Aceites, petróleos y lubricantes usados </a:t>
            </a:r>
          </a:p>
          <a:p>
            <a:pPr lvl="1"/>
            <a:r>
              <a:rPr lang="es-419" sz="1700" b="1" dirty="0">
                <a:latin typeface="Segoe UI" panose="020B0502040204020203" pitchFamily="34" charset="0"/>
                <a:cs typeface="Segoe UI" panose="020B0502040204020203" pitchFamily="34" charset="0"/>
              </a:rPr>
              <a:t>Filtros de aceite </a:t>
            </a:r>
          </a:p>
          <a:p>
            <a:pPr lvl="1"/>
            <a:r>
              <a:rPr lang="es-419" sz="1700" b="1" dirty="0">
                <a:latin typeface="Segoe UI" panose="020B0502040204020203" pitchFamily="34" charset="0"/>
                <a:cs typeface="Segoe UI" panose="020B0502040204020203" pitchFamily="34" charset="0"/>
              </a:rPr>
              <a:t>Residuos biomédicos </a:t>
            </a:r>
          </a:p>
          <a:p>
            <a:pPr lvl="1"/>
            <a:r>
              <a:rPr lang="es-419" sz="1700" b="1" dirty="0">
                <a:latin typeface="Segoe UI" panose="020B0502040204020203" pitchFamily="34" charset="0"/>
                <a:cs typeface="Segoe UI" panose="020B0502040204020203" pitchFamily="34" charset="0"/>
              </a:rPr>
              <a:t>Medicinas expiradas </a:t>
            </a:r>
          </a:p>
          <a:p>
            <a:pPr lvl="1"/>
            <a:r>
              <a:rPr lang="es-419" sz="1700" b="1" dirty="0">
                <a:latin typeface="Segoe UI" panose="020B0502040204020203" pitchFamily="34" charset="0"/>
                <a:cs typeface="Segoe UI" panose="020B0502040204020203" pitchFamily="34" charset="0"/>
              </a:rPr>
              <a:t>Productos químicos peligrosos</a:t>
            </a:r>
          </a:p>
          <a:p>
            <a:pPr lvl="1"/>
            <a:r>
              <a:rPr lang="es-419" sz="1700" b="1" dirty="0">
                <a:latin typeface="Segoe UI" panose="020B0502040204020203" pitchFamily="34" charset="0"/>
                <a:cs typeface="Segoe UI" panose="020B0502040204020203" pitchFamily="34" charset="0"/>
              </a:rPr>
              <a:t>Pesticidas</a:t>
            </a:r>
          </a:p>
          <a:p>
            <a:pPr lvl="1"/>
            <a:r>
              <a:rPr lang="es-419" sz="1700" b="1" dirty="0">
                <a:latin typeface="Segoe UI" panose="020B0502040204020203" pitchFamily="34" charset="0"/>
                <a:cs typeface="Segoe UI" panose="020B0502040204020203" pitchFamily="34" charset="0"/>
              </a:rPr>
              <a:t>Residuos electrónicos </a:t>
            </a:r>
          </a:p>
          <a:p>
            <a:pPr lvl="1"/>
            <a:r>
              <a:rPr lang="es-419" sz="1700" b="1" dirty="0">
                <a:latin typeface="Segoe UI" panose="020B0502040204020203" pitchFamily="34" charset="0"/>
                <a:cs typeface="Segoe UI" panose="020B0502040204020203" pitchFamily="34" charset="0"/>
              </a:rPr>
              <a:t>Reactivos de laboratorio </a:t>
            </a:r>
          </a:p>
          <a:p>
            <a:pPr lvl="1"/>
            <a:r>
              <a:rPr lang="es-419" sz="1700" b="1" dirty="0">
                <a:latin typeface="Segoe UI" panose="020B0502040204020203" pitchFamily="34" charset="0"/>
                <a:cs typeface="Segoe UI" panose="020B0502040204020203" pitchFamily="34" charset="0"/>
              </a:rPr>
              <a:t>Lámparas fluorescentes / Lámparas LED</a:t>
            </a:r>
          </a:p>
          <a:p>
            <a:pPr lvl="1"/>
            <a:r>
              <a:rPr lang="es-419" sz="1700" b="1" dirty="0">
                <a:latin typeface="Segoe UI" panose="020B0502040204020203" pitchFamily="34" charset="0"/>
                <a:cs typeface="Segoe UI" panose="020B0502040204020203" pitchFamily="34" charset="0"/>
              </a:rPr>
              <a:t>Suelos contaminados </a:t>
            </a:r>
          </a:p>
          <a:p>
            <a:endParaRPr lang="es-419" sz="1300" dirty="0"/>
          </a:p>
        </p:txBody>
      </p:sp>
      <p:sp>
        <p:nvSpPr>
          <p:cNvPr id="3" name="Slide Number Placeholder 2">
            <a:extLst>
              <a:ext uri="{FF2B5EF4-FFF2-40B4-BE49-F238E27FC236}">
                <a16:creationId xmlns:a16="http://schemas.microsoft.com/office/drawing/2014/main" id="{CFE83CE4-512E-0345-AD7F-46D7B213C8B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chemeClr val="tx1"/>
                </a:solidFill>
                <a:latin typeface="Arial" panose="020B0604020202020204" pitchFamily="34" charset="0"/>
                <a:cs typeface="Arial" panose="020B0604020202020204" pitchFamily="34" charset="0"/>
              </a:rPr>
              <a:pPr>
                <a:spcAft>
                  <a:spcPts val="600"/>
                </a:spcAft>
                <a:defRPr/>
              </a:pPr>
              <a:t>21</a:t>
            </a:fld>
            <a:endParaRPr lang="en-US" dirty="0">
              <a:solidFill>
                <a:schemeClr val="tx1"/>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70296ABA-F079-E040-8590-8BC62D76DD21}"/>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7167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a:extLst>
              <a:ext uri="{FF2B5EF4-FFF2-40B4-BE49-F238E27FC236}">
                <a16:creationId xmlns:a16="http://schemas.microsoft.com/office/drawing/2014/main" id="{5AA4B9F7-5C08-DD45-A361-EB0E704DB23F}"/>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419" sz="3200" b="1" kern="1200">
                <a:solidFill>
                  <a:srgbClr val="FFFFFF"/>
                </a:solidFill>
                <a:latin typeface="Segoe UI" panose="020B0502040204020203" pitchFamily="34" charset="0"/>
                <a:cs typeface="Segoe UI" panose="020B0502040204020203" pitchFamily="34" charset="0"/>
              </a:rPr>
              <a:t>Gestión de residuos peligrosos –Principios</a:t>
            </a:r>
          </a:p>
        </p:txBody>
      </p:sp>
      <p:sp>
        <p:nvSpPr>
          <p:cNvPr id="3" name="Slide Number Placeholder 2">
            <a:extLst>
              <a:ext uri="{FF2B5EF4-FFF2-40B4-BE49-F238E27FC236}">
                <a16:creationId xmlns:a16="http://schemas.microsoft.com/office/drawing/2014/main" id="{168ED5E8-EAE7-0A45-A70B-6697E8219BA2}"/>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solidFill>
                  <a:schemeClr val="tx1"/>
                </a:solidFill>
                <a:latin typeface="Arial" panose="020B0604020202020204" pitchFamily="34" charset="0"/>
                <a:cs typeface="Arial" panose="020B0604020202020204" pitchFamily="34" charset="0"/>
              </a:rPr>
              <a:pPr algn="l">
                <a:spcAft>
                  <a:spcPts val="600"/>
                </a:spcAft>
              </a:pPr>
              <a:t>22</a:t>
            </a:fld>
            <a:endParaRPr lang="en-US" dirty="0">
              <a:solidFill>
                <a:schemeClr val="tx1"/>
              </a:solidFill>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2780308927"/>
              </p:ext>
            </p:extLst>
          </p:nvPr>
        </p:nvGraphicFramePr>
        <p:xfrm>
          <a:off x="4207933" y="388566"/>
          <a:ext cx="7347538" cy="6324447"/>
        </p:xfrm>
        <a:graphic>
          <a:graphicData uri="http://schemas.openxmlformats.org/drawingml/2006/table">
            <a:tbl>
              <a:tblPr firstRow="1" bandRow="1">
                <a:tableStyleId>{5C22544A-7EE6-4342-B048-85BDC9FD1C3A}</a:tableStyleId>
              </a:tblPr>
              <a:tblGrid>
                <a:gridCol w="3698414">
                  <a:extLst>
                    <a:ext uri="{9D8B030D-6E8A-4147-A177-3AD203B41FA5}">
                      <a16:colId xmlns:a16="http://schemas.microsoft.com/office/drawing/2014/main" val="3962060694"/>
                    </a:ext>
                  </a:extLst>
                </a:gridCol>
                <a:gridCol w="3649124">
                  <a:extLst>
                    <a:ext uri="{9D8B030D-6E8A-4147-A177-3AD203B41FA5}">
                      <a16:colId xmlns:a16="http://schemas.microsoft.com/office/drawing/2014/main" val="2966013420"/>
                    </a:ext>
                  </a:extLst>
                </a:gridCol>
              </a:tblGrid>
              <a:tr h="360493">
                <a:tc>
                  <a:txBody>
                    <a:bodyPr/>
                    <a:lstStyle/>
                    <a:p>
                      <a:r>
                        <a:rPr lang="es-419" sz="1600" b="1" noProof="0">
                          <a:latin typeface="Calibri" panose="020F0502020204030204" pitchFamily="34" charset="0"/>
                          <a:cs typeface="Calibri" panose="020F0502020204030204" pitchFamily="34" charset="0"/>
                        </a:rPr>
                        <a:t>HACER</a:t>
                      </a:r>
                    </a:p>
                  </a:txBody>
                  <a:tcPr marL="77916" marR="77916" marT="38958" marB="38958"/>
                </a:tc>
                <a:tc>
                  <a:txBody>
                    <a:bodyPr/>
                    <a:lstStyle/>
                    <a:p>
                      <a:r>
                        <a:rPr lang="es-419" sz="1600" b="1" noProof="0">
                          <a:latin typeface="Calibri" panose="020F0502020204030204" pitchFamily="34" charset="0"/>
                          <a:cs typeface="Calibri" panose="020F0502020204030204" pitchFamily="34" charset="0"/>
                        </a:rPr>
                        <a:t>NO HACER</a:t>
                      </a:r>
                    </a:p>
                  </a:txBody>
                  <a:tcPr marL="77916" marR="77916" marT="38958" marB="38958"/>
                </a:tc>
                <a:extLst>
                  <a:ext uri="{0D108BD9-81ED-4DB2-BD59-A6C34878D82A}">
                    <a16:rowId xmlns:a16="http://schemas.microsoft.com/office/drawing/2014/main" val="1539128937"/>
                  </a:ext>
                </a:extLst>
              </a:tr>
              <a:tr h="499010">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 Colecta y contén cualquier derrame de petróleo, aceites o combustibles.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No tires residuos peligrosos líquidos en los inodoros, lavabos o canales de drenaje. </a:t>
                      </a:r>
                    </a:p>
                  </a:txBody>
                  <a:tcPr marL="77916" marR="77916" marT="38958" marB="38958">
                    <a:noFill/>
                  </a:tcPr>
                </a:tc>
                <a:extLst>
                  <a:ext uri="{0D108BD9-81ED-4DB2-BD59-A6C34878D82A}">
                    <a16:rowId xmlns:a16="http://schemas.microsoft.com/office/drawing/2014/main" val="2395052548"/>
                  </a:ext>
                </a:extLst>
              </a:tr>
              <a:tr h="499010">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 Colecta el aceite usado durante el cambio de aceite de vehículos y evita cualquier derrame. </a:t>
                      </a:r>
                    </a:p>
                  </a:txBody>
                  <a:tcPr marL="77916" marR="77916" marT="38958" marB="38958">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No entierres o quemes residuos peligrosos.</a:t>
                      </a:r>
                    </a:p>
                  </a:txBody>
                  <a:tcPr marL="77916" marR="77916" marT="38958" marB="38958">
                    <a:noFill/>
                  </a:tcPr>
                </a:tc>
                <a:extLst>
                  <a:ext uri="{0D108BD9-81ED-4DB2-BD59-A6C34878D82A}">
                    <a16:rowId xmlns:a16="http://schemas.microsoft.com/office/drawing/2014/main" val="2364145952"/>
                  </a:ext>
                </a:extLst>
              </a:tr>
              <a:tr h="692934">
                <a:tc>
                  <a:txBody>
                    <a:bodyPr/>
                    <a:lstStyle/>
                    <a:p>
                      <a:pPr marL="174625" indent="-174625"/>
                      <a:r>
                        <a:rPr lang="es-419" sz="1300" b="1" kern="1200" noProof="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s-419" sz="1300" b="1" kern="1200" noProof="0" dirty="0">
                          <a:solidFill>
                            <a:srgbClr val="00B050"/>
                          </a:solidFill>
                          <a:latin typeface="Calibri" panose="020F0502020204030204" pitchFamily="34" charset="0"/>
                          <a:ea typeface="+mn-ea"/>
                          <a:cs typeface="Calibri" panose="020F0502020204030204" pitchFamily="34" charset="0"/>
                        </a:rPr>
                        <a:t>  </a:t>
                      </a:r>
                      <a:r>
                        <a:rPr lang="es-419" sz="1300" b="1" kern="1200" noProof="0" dirty="0">
                          <a:solidFill>
                            <a:schemeClr val="tx1"/>
                          </a:solidFill>
                          <a:latin typeface="Calibri" panose="020F0502020204030204" pitchFamily="34" charset="0"/>
                          <a:ea typeface="+mn-ea"/>
                          <a:cs typeface="Calibri" panose="020F0502020204030204" pitchFamily="34" charset="0"/>
                        </a:rPr>
                        <a:t>Lleva los contenedores de aceite usado y los filtros usados al lugar designado en la misión. (</a:t>
                      </a:r>
                      <a:r>
                        <a:rPr lang="es-419" sz="1300" b="1" kern="1200" noProof="0" dirty="0" err="1">
                          <a:solidFill>
                            <a:schemeClr val="tx1"/>
                          </a:solidFill>
                          <a:latin typeface="Calibri" panose="020F0502020204030204" pitchFamily="34" charset="0"/>
                          <a:ea typeface="+mn-ea"/>
                          <a:cs typeface="Calibri" panose="020F0502020204030204" pitchFamily="34" charset="0"/>
                        </a:rPr>
                        <a:t>e.g</a:t>
                      </a:r>
                      <a:r>
                        <a:rPr lang="es-419" sz="1300" b="1" kern="1200" noProof="0" dirty="0">
                          <a:solidFill>
                            <a:schemeClr val="tx1"/>
                          </a:solidFill>
                          <a:latin typeface="Calibri" panose="020F0502020204030204" pitchFamily="34" charset="0"/>
                          <a:ea typeface="+mn-ea"/>
                          <a:cs typeface="Calibri" panose="020F0502020204030204" pitchFamily="34" charset="0"/>
                        </a:rPr>
                        <a:t>., contratista proveedor de combustible) para reciclaje.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kern="1200" noProof="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s-419" sz="1300" b="1" kern="1200" noProof="0" dirty="0">
                          <a:solidFill>
                            <a:srgbClr val="FF0000"/>
                          </a:solidFill>
                          <a:latin typeface="Calibri" panose="020F0502020204030204" pitchFamily="34" charset="0"/>
                          <a:ea typeface="+mn-ea"/>
                          <a:cs typeface="Calibri" panose="020F0502020204030204" pitchFamily="34" charset="0"/>
                        </a:rPr>
                        <a:t> </a:t>
                      </a:r>
                      <a:r>
                        <a:rPr lang="es-419" sz="1300" b="1" kern="1200" noProof="0" dirty="0">
                          <a:solidFill>
                            <a:schemeClr val="tx1"/>
                          </a:solidFill>
                          <a:latin typeface="Calibri" panose="020F0502020204030204" pitchFamily="34" charset="0"/>
                          <a:ea typeface="+mn-ea"/>
                          <a:cs typeface="Calibri" panose="020F0502020204030204" pitchFamily="34" charset="0"/>
                        </a:rPr>
                        <a:t> No dispongas o tires medicinas expiradas en los contenedores de basura. Entrégalos a la clínica para asegurar una disposición segura. </a:t>
                      </a:r>
                    </a:p>
                  </a:txBody>
                  <a:tcPr marL="77916" marR="77916" marT="38958" marB="38958">
                    <a:noFill/>
                  </a:tcPr>
                </a:tc>
                <a:extLst>
                  <a:ext uri="{0D108BD9-81ED-4DB2-BD59-A6C34878D82A}">
                    <a16:rowId xmlns:a16="http://schemas.microsoft.com/office/drawing/2014/main" val="609695888"/>
                  </a:ext>
                </a:extLst>
              </a:tr>
              <a:tr h="499010">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Lleva todos los residuos biomédicos y las medicinas expiradas a la clínica para asegurar disposición adecuada y segura.  </a:t>
                      </a:r>
                    </a:p>
                  </a:txBody>
                  <a:tcPr marL="77916" marR="77916" marT="38958" marB="38958">
                    <a:noFill/>
                  </a:tcPr>
                </a:tc>
                <a:tc>
                  <a:txBody>
                    <a:bodyPr/>
                    <a:lstStyle/>
                    <a:p>
                      <a:pPr marL="173736" marR="0" lvl="0" indent="-173736" algn="l" defTabSz="975482" rtl="0" eaLnBrk="1" fontAlgn="auto" latinLnBrk="0" hangingPunct="1">
                        <a:lnSpc>
                          <a:spcPct val="100000"/>
                        </a:lnSpc>
                        <a:spcBef>
                          <a:spcPts val="0"/>
                        </a:spcBef>
                        <a:spcAft>
                          <a:spcPts val="0"/>
                        </a:spcAft>
                        <a:buClrTx/>
                        <a:buSzTx/>
                        <a:buFontTx/>
                        <a:buNone/>
                        <a:tabLst/>
                        <a:defRPr/>
                      </a:pPr>
                      <a:r>
                        <a:rPr lang="es-419" sz="1300" b="1" kern="1200" noProof="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s-419" sz="1300" b="1" kern="1200" noProof="0" dirty="0">
                          <a:solidFill>
                            <a:schemeClr val="tx1"/>
                          </a:solidFill>
                          <a:latin typeface="Calibri" panose="020F0502020204030204" pitchFamily="34" charset="0"/>
                          <a:ea typeface="+mn-ea"/>
                          <a:cs typeface="Calibri" panose="020F0502020204030204" pitchFamily="34" charset="0"/>
                        </a:rPr>
                        <a:t>  No toleres derrames de petróleo, combustibles, aceites o productos químicos. </a:t>
                      </a:r>
                    </a:p>
                    <a:p>
                      <a:endParaRPr lang="es-419" sz="1300" b="1" noProof="0"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3025284483"/>
                  </a:ext>
                </a:extLst>
              </a:tr>
              <a:tr h="692934">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Lleva el resto de residuos peligrosos al lugar designado en la misión (</a:t>
                      </a:r>
                      <a:r>
                        <a:rPr lang="es-419" sz="1300" b="1" noProof="0" dirty="0" err="1">
                          <a:solidFill>
                            <a:schemeClr val="tx1"/>
                          </a:solidFill>
                          <a:latin typeface="Calibri" panose="020F0502020204030204" pitchFamily="34" charset="0"/>
                          <a:cs typeface="Calibri" panose="020F0502020204030204" pitchFamily="34" charset="0"/>
                        </a:rPr>
                        <a:t>e.g</a:t>
                      </a:r>
                      <a:r>
                        <a:rPr lang="es-419" sz="1300" b="1" noProof="0" dirty="0">
                          <a:solidFill>
                            <a:schemeClr val="tx1"/>
                          </a:solidFill>
                          <a:latin typeface="Calibri" panose="020F0502020204030204" pitchFamily="34" charset="0"/>
                          <a:cs typeface="Calibri" panose="020F0502020204030204" pitchFamily="34" charset="0"/>
                        </a:rPr>
                        <a:t>., Patio de disposición de materiales – PDU), con un inventario completo para asegurar una disposición adecuada y segura.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kern="1200" noProof="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s-419" sz="1300" b="1" kern="1200" noProof="0" dirty="0">
                          <a:solidFill>
                            <a:schemeClr val="tx1"/>
                          </a:solidFill>
                          <a:latin typeface="Calibri" panose="020F0502020204030204" pitchFamily="34" charset="0"/>
                          <a:ea typeface="+mn-ea"/>
                          <a:cs typeface="Calibri" panose="020F0502020204030204" pitchFamily="34" charset="0"/>
                        </a:rPr>
                        <a:t>  No almacenes residuos peligrosos cerca de cocinas, almacenamiento de alimentos, cuerpos de agua (</a:t>
                      </a:r>
                      <a:r>
                        <a:rPr lang="es-419" sz="1300" b="1" kern="1200" noProof="0" dirty="0" err="1">
                          <a:solidFill>
                            <a:schemeClr val="tx1"/>
                          </a:solidFill>
                          <a:latin typeface="Calibri" panose="020F0502020204030204" pitchFamily="34" charset="0"/>
                          <a:ea typeface="+mn-ea"/>
                          <a:cs typeface="Calibri" panose="020F0502020204030204" pitchFamily="34" charset="0"/>
                        </a:rPr>
                        <a:t>e.g</a:t>
                      </a:r>
                      <a:r>
                        <a:rPr lang="es-419" sz="1300" b="1" kern="1200" noProof="0" dirty="0">
                          <a:solidFill>
                            <a:schemeClr val="tx1"/>
                          </a:solidFill>
                          <a:latin typeface="Calibri" panose="020F0502020204030204" pitchFamily="34" charset="0"/>
                          <a:ea typeface="+mn-ea"/>
                          <a:cs typeface="Calibri" panose="020F0502020204030204" pitchFamily="34" charset="0"/>
                        </a:rPr>
                        <a:t>., lago, río, mar), canales de drenaje, o cerca a potenciales fuentes de ignición (fuego). </a:t>
                      </a:r>
                    </a:p>
                  </a:txBody>
                  <a:tcPr marL="77916" marR="77916" marT="38958" marB="38958">
                    <a:noFill/>
                  </a:tcPr>
                </a:tc>
                <a:extLst>
                  <a:ext uri="{0D108BD9-81ED-4DB2-BD59-A6C34878D82A}">
                    <a16:rowId xmlns:a16="http://schemas.microsoft.com/office/drawing/2014/main" val="3136201911"/>
                  </a:ext>
                </a:extLst>
              </a:tr>
              <a:tr h="499010">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 Usa los </a:t>
                      </a:r>
                      <a:r>
                        <a:rPr lang="es-419" sz="1300" b="1" noProof="0" dirty="0" err="1">
                          <a:solidFill>
                            <a:schemeClr val="tx1"/>
                          </a:solidFill>
                          <a:latin typeface="Calibri" panose="020F0502020204030204" pitchFamily="34" charset="0"/>
                          <a:cs typeface="Calibri" panose="020F0502020204030204" pitchFamily="34" charset="0"/>
                        </a:rPr>
                        <a:t>EPPs</a:t>
                      </a:r>
                      <a:r>
                        <a:rPr lang="es-419" sz="1300" b="1" noProof="0" dirty="0">
                          <a:solidFill>
                            <a:schemeClr val="tx1"/>
                          </a:solidFill>
                          <a:latin typeface="Calibri" panose="020F0502020204030204" pitchFamily="34" charset="0"/>
                          <a:cs typeface="Calibri" panose="020F0502020204030204" pitchFamily="34" charset="0"/>
                        </a:rPr>
                        <a:t> adecuados durante la manipulación de residuos y materiales peligrosos. </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kern="1200" noProof="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s-419" sz="1300" b="1" kern="1200" noProof="0" dirty="0">
                          <a:solidFill>
                            <a:srgbClr val="FF0000"/>
                          </a:solidFill>
                          <a:latin typeface="Calibri" panose="020F0502020204030204" pitchFamily="34" charset="0"/>
                          <a:ea typeface="+mn-ea"/>
                          <a:cs typeface="Calibri" panose="020F0502020204030204" pitchFamily="34" charset="0"/>
                        </a:rPr>
                        <a:t> </a:t>
                      </a:r>
                      <a:r>
                        <a:rPr lang="es-419" sz="1300" b="1" kern="1200" noProof="0" dirty="0">
                          <a:solidFill>
                            <a:schemeClr val="tx1"/>
                          </a:solidFill>
                          <a:latin typeface="Calibri" panose="020F0502020204030204" pitchFamily="34" charset="0"/>
                          <a:ea typeface="+mn-ea"/>
                          <a:cs typeface="Calibri" panose="020F0502020204030204" pitchFamily="34" charset="0"/>
                        </a:rPr>
                        <a:t> No dispongas o tires residuos peligrosos en los contenedores de residuos domésticos (no peligrosos). </a:t>
                      </a:r>
                    </a:p>
                  </a:txBody>
                  <a:tcPr marL="77916" marR="77916" marT="38958" marB="38958">
                    <a:noFill/>
                  </a:tcPr>
                </a:tc>
                <a:extLst>
                  <a:ext uri="{0D108BD9-81ED-4DB2-BD59-A6C34878D82A}">
                    <a16:rowId xmlns:a16="http://schemas.microsoft.com/office/drawing/2014/main" val="1901578166"/>
                  </a:ext>
                </a:extLst>
              </a:tr>
              <a:tr h="691870">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 Asegura que los contendores de residuos están en buen estado, y almacena y transporta los residuos peligrosos acorde con buenas prácticas.  </a:t>
                      </a:r>
                    </a:p>
                  </a:txBody>
                  <a:tcPr marL="58437" marR="58437" marT="0" marB="0">
                    <a:noFill/>
                  </a:tcPr>
                </a:tc>
                <a:tc>
                  <a:txBody>
                    <a:bodyPr/>
                    <a:lstStyle/>
                    <a:p>
                      <a:endParaRPr lang="es-419" sz="1300" b="1" noProof="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238950554"/>
                  </a:ext>
                </a:extLst>
              </a:tr>
              <a:tr h="674914">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Reporta inmediatamente todo derrame de combustible, aceites o productos químicos peligrosos, y asegura tomar acción para contener el derrame y prevenir la contaminación del agua o del suelo. </a:t>
                      </a:r>
                    </a:p>
                  </a:txBody>
                  <a:tcPr marL="58437" marR="58437" marT="0" marB="0">
                    <a:noFill/>
                  </a:tcPr>
                </a:tc>
                <a:tc>
                  <a:txBody>
                    <a:bodyPr/>
                    <a:lstStyle/>
                    <a:p>
                      <a:endParaRPr lang="es-419" sz="1300" b="1" noProof="0"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851555106"/>
                  </a:ext>
                </a:extLst>
              </a:tr>
            </a:tbl>
          </a:graphicData>
        </a:graphic>
      </p:graphicFrame>
      <p:grpSp>
        <p:nvGrpSpPr>
          <p:cNvPr id="4" name="Group 3">
            <a:extLst>
              <a:ext uri="{FF2B5EF4-FFF2-40B4-BE49-F238E27FC236}">
                <a16:creationId xmlns:a16="http://schemas.microsoft.com/office/drawing/2014/main" id="{82098D6B-3B1B-4C21-B28E-2843E448CB21}"/>
              </a:ext>
            </a:extLst>
          </p:cNvPr>
          <p:cNvGrpSpPr/>
          <p:nvPr/>
        </p:nvGrpSpPr>
        <p:grpSpPr>
          <a:xfrm>
            <a:off x="659947" y="5811574"/>
            <a:ext cx="3086100" cy="1046629"/>
            <a:chOff x="649061" y="4842746"/>
            <a:chExt cx="3086100" cy="1046629"/>
          </a:xfrm>
        </p:grpSpPr>
        <p:pic>
          <p:nvPicPr>
            <p:cNvPr id="33" name="Picture 32">
              <a:extLst>
                <a:ext uri="{FF2B5EF4-FFF2-40B4-BE49-F238E27FC236}">
                  <a16:creationId xmlns:a16="http://schemas.microsoft.com/office/drawing/2014/main" id="{66E28636-FF66-49B8-B7BF-D8E4C72EFC18}"/>
                </a:ext>
              </a:extLst>
            </p:cNvPr>
            <p:cNvPicPr>
              <a:picLocks noChangeAspect="1"/>
            </p:cNvPicPr>
            <p:nvPr/>
          </p:nvPicPr>
          <p:blipFill rotWithShape="1">
            <a:blip r:embed="rId3"/>
            <a:srcRect l="41228" t="41940" r="50647" b="43300"/>
            <a:stretch/>
          </p:blipFill>
          <p:spPr>
            <a:xfrm>
              <a:off x="2744561" y="4847674"/>
              <a:ext cx="990600" cy="1041445"/>
            </a:xfrm>
            <a:prstGeom prst="rect">
              <a:avLst/>
            </a:prstGeom>
          </p:spPr>
        </p:pic>
        <p:pic>
          <p:nvPicPr>
            <p:cNvPr id="34" name="Picture 33">
              <a:extLst>
                <a:ext uri="{FF2B5EF4-FFF2-40B4-BE49-F238E27FC236}">
                  <a16:creationId xmlns:a16="http://schemas.microsoft.com/office/drawing/2014/main" id="{5EDD0EE4-0680-4845-A26A-9BCCB6E3A4E0}"/>
                </a:ext>
              </a:extLst>
            </p:cNvPr>
            <p:cNvPicPr>
              <a:picLocks noChangeAspect="1"/>
            </p:cNvPicPr>
            <p:nvPr/>
          </p:nvPicPr>
          <p:blipFill rotWithShape="1">
            <a:blip r:embed="rId4"/>
            <a:srcRect l="38750" t="41944" r="52656" b="42794"/>
            <a:stretch/>
          </p:blipFill>
          <p:spPr>
            <a:xfrm>
              <a:off x="649061" y="4842746"/>
              <a:ext cx="1047750" cy="1046628"/>
            </a:xfrm>
            <a:prstGeom prst="rect">
              <a:avLst/>
            </a:prstGeom>
          </p:spPr>
        </p:pic>
        <p:pic>
          <p:nvPicPr>
            <p:cNvPr id="35" name="Picture 34">
              <a:extLst>
                <a:ext uri="{FF2B5EF4-FFF2-40B4-BE49-F238E27FC236}">
                  <a16:creationId xmlns:a16="http://schemas.microsoft.com/office/drawing/2014/main" id="{1767E16B-B886-4CF4-B3D7-0D8E9130BDE3}"/>
                </a:ext>
              </a:extLst>
            </p:cNvPr>
            <p:cNvPicPr>
              <a:picLocks noChangeAspect="1"/>
            </p:cNvPicPr>
            <p:nvPr/>
          </p:nvPicPr>
          <p:blipFill rotWithShape="1">
            <a:blip r:embed="rId4"/>
            <a:srcRect l="64063" t="23211" r="27344" b="61528"/>
            <a:stretch/>
          </p:blipFill>
          <p:spPr>
            <a:xfrm>
              <a:off x="1696811" y="4842746"/>
              <a:ext cx="1047750" cy="1046629"/>
            </a:xfrm>
            <a:prstGeom prst="rect">
              <a:avLst/>
            </a:prstGeom>
          </p:spPr>
        </p:pic>
      </p:grpSp>
    </p:spTree>
    <p:extLst>
      <p:ext uri="{BB962C8B-B14F-4D97-AF65-F5344CB8AC3E}">
        <p14:creationId xmlns:p14="http://schemas.microsoft.com/office/powerpoint/2010/main" val="279395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sky, ground, outdoor&#10;&#10;Description automatically generated">
            <a:extLst>
              <a:ext uri="{FF2B5EF4-FFF2-40B4-BE49-F238E27FC236}">
                <a16:creationId xmlns:a16="http://schemas.microsoft.com/office/drawing/2014/main" id="{4475A015-2013-4754-AB98-1D2FBEC86862}"/>
              </a:ext>
            </a:extLst>
          </p:cNvPr>
          <p:cNvPicPr>
            <a:picLocks noChangeAspect="1"/>
          </p:cNvPicPr>
          <p:nvPr/>
        </p:nvPicPr>
        <p:blipFill rotWithShape="1">
          <a:blip r:embed="rId2"/>
          <a:srcRect l="802" r="17418"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0F87BB3-6B29-482E-ABEE-3C34B6CBBB27}"/>
              </a:ext>
            </a:extLst>
          </p:cNvPr>
          <p:cNvSpPr>
            <a:spLocks noGrp="1"/>
          </p:cNvSpPr>
          <p:nvPr>
            <p:ph type="title"/>
          </p:nvPr>
        </p:nvSpPr>
        <p:spPr>
          <a:xfrm>
            <a:off x="631066" y="1723163"/>
            <a:ext cx="4294548" cy="3692028"/>
          </a:xfrm>
          <a:noFill/>
        </p:spPr>
        <p:txBody>
          <a:bodyPr vert="horz" lIns="91440" tIns="45720" rIns="91440" bIns="45720" rtlCol="0" anchor="b">
            <a:normAutofit/>
          </a:bodyPr>
          <a:lstStyle/>
          <a:p>
            <a:r>
              <a:rPr lang="es-419" b="1" dirty="0">
                <a:latin typeface="Segoe UI" panose="020B0502040204020203" pitchFamily="34" charset="0"/>
                <a:cs typeface="Segoe UI" panose="020B0502040204020203" pitchFamily="34" charset="0"/>
              </a:rPr>
              <a:t>Recursos naturales y patrimonio cultural</a:t>
            </a:r>
          </a:p>
        </p:txBody>
      </p:sp>
      <p:sp>
        <p:nvSpPr>
          <p:cNvPr id="4" name="Slide Number Placeholder 3">
            <a:extLst>
              <a:ext uri="{FF2B5EF4-FFF2-40B4-BE49-F238E27FC236}">
                <a16:creationId xmlns:a16="http://schemas.microsoft.com/office/drawing/2014/main" id="{15C3271D-7882-40B3-A30D-D60E73CD36C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23</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C7EFAE10-30A1-C34B-95DC-7D5CD9827AD4}"/>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87822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2C10F9-DB23-6F40-85FB-95301C3EF655}"/>
              </a:ext>
            </a:extLst>
          </p:cNvPr>
          <p:cNvPicPr>
            <a:picLocks noChangeAspect="1"/>
          </p:cNvPicPr>
          <p:nvPr/>
        </p:nvPicPr>
        <p:blipFill rotWithShape="1">
          <a:blip r:embed="rId2"/>
          <a:srcRect l="13547" r="13637"/>
          <a:stretch/>
        </p:blipFill>
        <p:spPr>
          <a:xfrm rot="5400000">
            <a:off x="2666999" y="-2667000"/>
            <a:ext cx="6858000" cy="12192000"/>
          </a:xfrm>
          <a:prstGeom prst="rect">
            <a:avLst/>
          </a:prstGeom>
        </p:spPr>
      </p:pic>
      <p:sp>
        <p:nvSpPr>
          <p:cNvPr id="3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D4EC0F6B-B754-D347-BD38-E5E54377FB99}"/>
              </a:ext>
            </a:extLst>
          </p:cNvPr>
          <p:cNvSpPr txBox="1">
            <a:spLocks/>
          </p:cNvSpPr>
          <p:nvPr/>
        </p:nvSpPr>
        <p:spPr>
          <a:xfrm>
            <a:off x="709448" y="1913950"/>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s-419" sz="2800" dirty="0">
                <a:latin typeface="Segoe UI" panose="020B0502040204020203" pitchFamily="34" charset="0"/>
                <a:cs typeface="Segoe UI" panose="020B0502040204020203" pitchFamily="34" charset="0"/>
              </a:rPr>
              <a:t>Recursos naturales y patrimonio cultural</a:t>
            </a:r>
          </a:p>
        </p:txBody>
      </p:sp>
      <p:cxnSp>
        <p:nvCxnSpPr>
          <p:cNvPr id="41" name="Straight Connector 4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66ECA3-2FE2-034D-A021-A64530EB4738}"/>
              </a:ext>
            </a:extLst>
          </p:cNvPr>
          <p:cNvSpPr>
            <a:spLocks noGrp="1"/>
          </p:cNvSpPr>
          <p:nvPr>
            <p:ph idx="1"/>
          </p:nvPr>
        </p:nvSpPr>
        <p:spPr>
          <a:xfrm>
            <a:off x="525516" y="3700911"/>
            <a:ext cx="4593021" cy="2619839"/>
          </a:xfrm>
        </p:spPr>
        <p:txBody>
          <a:bodyPr vert="horz" lIns="91440" tIns="45720" rIns="91440" bIns="45720" rtlCol="0" anchor="ctr">
            <a:normAutofit/>
          </a:bodyPr>
          <a:lstStyle/>
          <a:p>
            <a:r>
              <a:rPr lang="es-419" sz="1600" b="1" dirty="0">
                <a:latin typeface="Segoe UI" panose="020B0502040204020203" pitchFamily="34" charset="0"/>
                <a:cs typeface="Segoe UI" panose="020B0502040204020203" pitchFamily="34" charset="0"/>
              </a:rPr>
              <a:t>Los recursos naturales son esenciales para el sustento de la comunidad, la producción de alimentos, calefacción, bienestar general y otras actividades económicas. </a:t>
            </a:r>
          </a:p>
          <a:p>
            <a:r>
              <a:rPr lang="es-419" sz="1600" b="1" dirty="0">
                <a:latin typeface="Segoe UI" panose="020B0502040204020203" pitchFamily="34" charset="0"/>
                <a:cs typeface="Segoe UI" panose="020B0502040204020203" pitchFamily="34" charset="0"/>
              </a:rPr>
              <a:t>Los recursos naturales, incluyendo el ecosistema, son esenciales para la supervivencia de la fauna y flora local, la preservación de las especies en peligro de extinción, y la conservación de la biodiversidad.  </a:t>
            </a:r>
          </a:p>
          <a:p>
            <a:pPr marL="0" indent="0">
              <a:buNone/>
            </a:pPr>
            <a:endParaRPr lang="es-419" sz="1800" dirty="0"/>
          </a:p>
        </p:txBody>
      </p:sp>
      <p:pic>
        <p:nvPicPr>
          <p:cNvPr id="9" name="Picture 8" descr="Logo&#10;&#10;Description automatically generated">
            <a:extLst>
              <a:ext uri="{FF2B5EF4-FFF2-40B4-BE49-F238E27FC236}">
                <a16:creationId xmlns:a16="http://schemas.microsoft.com/office/drawing/2014/main" id="{B73AFD11-41FE-3245-A884-AC0C548D83AF}"/>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727DED5F-704B-A342-B994-F057BC962D31}"/>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24</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7204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person&#10;&#10;Description automatically generated">
            <a:extLst>
              <a:ext uri="{FF2B5EF4-FFF2-40B4-BE49-F238E27FC236}">
                <a16:creationId xmlns:a16="http://schemas.microsoft.com/office/drawing/2014/main" id="{B5CF84B6-CC68-4B8D-9068-BC034C2DBEB8}"/>
              </a:ext>
            </a:extLst>
          </p:cNvPr>
          <p:cNvPicPr>
            <a:picLocks noChangeAspect="1"/>
          </p:cNvPicPr>
          <p:nvPr/>
        </p:nvPicPr>
        <p:blipFill rotWithShape="1">
          <a:blip r:embed="rId2"/>
          <a:srcRect l="5884" r="-1" b="-1"/>
          <a:stretch/>
        </p:blipFill>
        <p:spPr>
          <a:xfrm>
            <a:off x="1"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149322-1ECC-4B4C-8CDB-009E6A625D28}"/>
              </a:ext>
            </a:extLst>
          </p:cNvPr>
          <p:cNvSpPr>
            <a:spLocks noGrp="1"/>
          </p:cNvSpPr>
          <p:nvPr>
            <p:ph idx="1"/>
          </p:nvPr>
        </p:nvSpPr>
        <p:spPr>
          <a:xfrm>
            <a:off x="8162981" y="1557619"/>
            <a:ext cx="3822189" cy="3742762"/>
          </a:xfrm>
        </p:spPr>
        <p:txBody>
          <a:bodyPr>
            <a:normAutofit/>
          </a:bodyPr>
          <a:lstStyle/>
          <a:p>
            <a:r>
              <a:rPr lang="es-419" sz="2000" b="1" dirty="0">
                <a:latin typeface="Segoe UI" panose="020B0502040204020203" pitchFamily="34" charset="0"/>
                <a:cs typeface="Segoe UI" panose="020B0502040204020203" pitchFamily="34" charset="0"/>
              </a:rPr>
              <a:t>Los patrimonios culturales tales como lugares de importancia religiosa y sitios arqueológicos, son valorados por la comunidad local, y cualquier daño ocasionado en estos lugares puede impactar negativamente la relación entre la ONU, la comunidad y el gobierno local. </a:t>
            </a:r>
          </a:p>
        </p:txBody>
      </p:sp>
      <p:sp>
        <p:nvSpPr>
          <p:cNvPr id="4" name="Slide Number Placeholder 3">
            <a:extLst>
              <a:ext uri="{FF2B5EF4-FFF2-40B4-BE49-F238E27FC236}">
                <a16:creationId xmlns:a16="http://schemas.microsoft.com/office/drawing/2014/main" id="{6E22416D-B4E4-E648-9FFA-95893C4A6762}"/>
              </a:ext>
            </a:extLst>
          </p:cNvPr>
          <p:cNvSpPr>
            <a:spLocks noGrp="1"/>
          </p:cNvSpPr>
          <p:nvPr>
            <p:ph type="sldNum" sz="quarter" idx="12"/>
          </p:nvPr>
        </p:nvSpPr>
        <p:spPr>
          <a:xfrm>
            <a:off x="8610600" y="6356350"/>
            <a:ext cx="2743200" cy="365125"/>
          </a:xfrm>
        </p:spPr>
        <p:txBody>
          <a:bodyPr>
            <a:normAutofit/>
          </a:bodyPr>
          <a:lstStyle/>
          <a:p>
            <a:pPr>
              <a:spcAft>
                <a:spcPts val="600"/>
              </a:spcAft>
            </a:pPr>
            <a:fld id="{C752A0BD-0866-3242-8D3D-E9BB77ED850E}" type="slidenum">
              <a:rPr lang="en-US" sz="1600">
                <a:latin typeface="Arial" panose="020B0604020202020204" pitchFamily="34" charset="0"/>
                <a:cs typeface="Arial" panose="020B0604020202020204" pitchFamily="34" charset="0"/>
              </a:rPr>
              <a:pPr>
                <a:spcAft>
                  <a:spcPts val="600"/>
                </a:spcAft>
              </a:pPr>
              <a:t>25</a:t>
            </a:fld>
            <a:endParaRPr lang="en-US" dirty="0">
              <a:latin typeface="Arial" panose="020B0604020202020204" pitchFamily="34" charset="0"/>
              <a:cs typeface="Arial" panose="020B0604020202020204" pitchFamily="34" charset="0"/>
            </a:endParaRPr>
          </a:p>
        </p:txBody>
      </p:sp>
      <p:pic>
        <p:nvPicPr>
          <p:cNvPr id="7" name="Picture 6" descr="Logo&#10;&#10;Description automatically generated">
            <a:extLst>
              <a:ext uri="{FF2B5EF4-FFF2-40B4-BE49-F238E27FC236}">
                <a16:creationId xmlns:a16="http://schemas.microsoft.com/office/drawing/2014/main" id="{16BDB1F3-A5B6-C645-899F-2A468A11860D}"/>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79157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lowchart: Document 1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F3CA701F-CE8E-7848-9945-22DE5749B9B1}"/>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s-419" sz="3200" b="1" kern="1200" dirty="0">
                <a:solidFill>
                  <a:srgbClr val="FFFFFF"/>
                </a:solidFill>
                <a:latin typeface="Segoe UI" panose="020B0502040204020203" pitchFamily="34" charset="0"/>
                <a:cs typeface="Segoe UI" panose="020B0502040204020203" pitchFamily="34" charset="0"/>
              </a:rPr>
              <a:t>Recursos naturales y patrimonio </a:t>
            </a:r>
            <a:r>
              <a:rPr lang="es-419" sz="3200" b="1" dirty="0">
                <a:solidFill>
                  <a:srgbClr val="FFFFFF"/>
                </a:solidFill>
                <a:latin typeface="Segoe UI" panose="020B0502040204020203" pitchFamily="34" charset="0"/>
                <a:cs typeface="Segoe UI" panose="020B0502040204020203" pitchFamily="34" charset="0"/>
              </a:rPr>
              <a:t>c</a:t>
            </a:r>
            <a:r>
              <a:rPr lang="es-419" sz="3200" b="1" kern="1200" dirty="0">
                <a:solidFill>
                  <a:srgbClr val="FFFFFF"/>
                </a:solidFill>
                <a:latin typeface="Segoe UI" panose="020B0502040204020203" pitchFamily="34" charset="0"/>
                <a:cs typeface="Segoe UI" panose="020B0502040204020203" pitchFamily="34" charset="0"/>
              </a:rPr>
              <a:t>ultural – Principios</a:t>
            </a:r>
          </a:p>
        </p:txBody>
      </p:sp>
      <p:sp>
        <p:nvSpPr>
          <p:cNvPr id="5" name="Slide Number Placeholder 4">
            <a:extLst>
              <a:ext uri="{FF2B5EF4-FFF2-40B4-BE49-F238E27FC236}">
                <a16:creationId xmlns:a16="http://schemas.microsoft.com/office/drawing/2014/main" id="{B6404CFA-4B55-6D42-80B4-86EB9CC6AFE5}"/>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26</a:t>
            </a:fld>
            <a:endParaRPr lang="en-US" dirty="0">
              <a:latin typeface="Arial" panose="020B0604020202020204" pitchFamily="34" charset="0"/>
              <a:cs typeface="Arial" panose="020B0604020202020204" pitchFamily="34" charset="0"/>
            </a:endParaRPr>
          </a:p>
        </p:txBody>
      </p:sp>
      <p:graphicFrame>
        <p:nvGraphicFramePr>
          <p:cNvPr id="4" name="Table 9">
            <a:extLst>
              <a:ext uri="{FF2B5EF4-FFF2-40B4-BE49-F238E27FC236}">
                <a16:creationId xmlns:a16="http://schemas.microsoft.com/office/drawing/2014/main" id="{380C452D-A24F-8B4C-A4B5-622B9D1C8CFC}"/>
              </a:ext>
            </a:extLst>
          </p:cNvPr>
          <p:cNvGraphicFramePr>
            <a:graphicFrameLocks noGrp="1"/>
          </p:cNvGraphicFramePr>
          <p:nvPr>
            <p:ph idx="1"/>
            <p:extLst>
              <p:ext uri="{D42A27DB-BD31-4B8C-83A1-F6EECF244321}">
                <p14:modId xmlns:p14="http://schemas.microsoft.com/office/powerpoint/2010/main" val="1170660351"/>
              </p:ext>
            </p:extLst>
          </p:nvPr>
        </p:nvGraphicFramePr>
        <p:xfrm>
          <a:off x="4207933" y="917806"/>
          <a:ext cx="7347538" cy="5660204"/>
        </p:xfrm>
        <a:graphic>
          <a:graphicData uri="http://schemas.openxmlformats.org/drawingml/2006/table">
            <a:tbl>
              <a:tblPr firstRow="1" bandRow="1">
                <a:tableStyleId>{5C22544A-7EE6-4342-B048-85BDC9FD1C3A}</a:tableStyleId>
              </a:tblPr>
              <a:tblGrid>
                <a:gridCol w="3706138">
                  <a:extLst>
                    <a:ext uri="{9D8B030D-6E8A-4147-A177-3AD203B41FA5}">
                      <a16:colId xmlns:a16="http://schemas.microsoft.com/office/drawing/2014/main" val="3962060694"/>
                    </a:ext>
                  </a:extLst>
                </a:gridCol>
                <a:gridCol w="3641400">
                  <a:extLst>
                    <a:ext uri="{9D8B030D-6E8A-4147-A177-3AD203B41FA5}">
                      <a16:colId xmlns:a16="http://schemas.microsoft.com/office/drawing/2014/main" val="2966013420"/>
                    </a:ext>
                  </a:extLst>
                </a:gridCol>
              </a:tblGrid>
              <a:tr h="359423">
                <a:tc>
                  <a:txBody>
                    <a:bodyPr/>
                    <a:lstStyle/>
                    <a:p>
                      <a:r>
                        <a:rPr lang="es-419" sz="1600" b="1" noProof="0">
                          <a:latin typeface="Calibri" panose="020F0502020204030204" pitchFamily="34" charset="0"/>
                          <a:cs typeface="Calibri" panose="020F0502020204030204" pitchFamily="34" charset="0"/>
                        </a:rPr>
                        <a:t>HACER</a:t>
                      </a:r>
                    </a:p>
                  </a:txBody>
                  <a:tcPr marL="77685" marR="77685" marT="38843" marB="38843"/>
                </a:tc>
                <a:tc>
                  <a:txBody>
                    <a:bodyPr/>
                    <a:lstStyle/>
                    <a:p>
                      <a:r>
                        <a:rPr lang="es-419" sz="1600" b="1" noProof="0">
                          <a:latin typeface="Calibri" panose="020F0502020204030204" pitchFamily="34" charset="0"/>
                          <a:cs typeface="Calibri" panose="020F0502020204030204" pitchFamily="34" charset="0"/>
                        </a:rPr>
                        <a:t>NO HACER</a:t>
                      </a:r>
                    </a:p>
                  </a:txBody>
                  <a:tcPr marL="77685" marR="77685" marT="38843" marB="38843"/>
                </a:tc>
                <a:extLst>
                  <a:ext uri="{0D108BD9-81ED-4DB2-BD59-A6C34878D82A}">
                    <a16:rowId xmlns:a16="http://schemas.microsoft.com/office/drawing/2014/main" val="1539128937"/>
                  </a:ext>
                </a:extLst>
              </a:tr>
              <a:tr h="497529">
                <a:tc>
                  <a:txBody>
                    <a:bodyPr/>
                    <a:lstStyle/>
                    <a:p>
                      <a:pPr marL="174625" indent="-174625"/>
                      <a:r>
                        <a:rPr lang="es-419" sz="1300" b="1" noProof="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a:solidFill>
                            <a:srgbClr val="00B050"/>
                          </a:solidFill>
                          <a:latin typeface="Calibri" panose="020F0502020204030204" pitchFamily="34" charset="0"/>
                          <a:cs typeface="Calibri" panose="020F0502020204030204" pitchFamily="34" charset="0"/>
                        </a:rPr>
                        <a:t>  </a:t>
                      </a:r>
                      <a:r>
                        <a:rPr lang="es-419" sz="1300" b="1" noProof="0">
                          <a:solidFill>
                            <a:schemeClr val="tx1"/>
                          </a:solidFill>
                          <a:latin typeface="Calibri" panose="020F0502020204030204" pitchFamily="34" charset="0"/>
                          <a:cs typeface="Calibri" panose="020F0502020204030204" pitchFamily="34" charset="0"/>
                        </a:rPr>
                        <a:t>Participa en actividades e iniciativas como el plantado de árboles y limpiezas ambientales.</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No compres carbón o leña, ya que contribuye a la deforestación local. </a:t>
                      </a:r>
                    </a:p>
                  </a:txBody>
                  <a:tcPr marL="77685" marR="77685" marT="38843" marB="38843">
                    <a:noFill/>
                  </a:tcPr>
                </a:tc>
                <a:extLst>
                  <a:ext uri="{0D108BD9-81ED-4DB2-BD59-A6C34878D82A}">
                    <a16:rowId xmlns:a16="http://schemas.microsoft.com/office/drawing/2014/main" val="2395052548"/>
                  </a:ext>
                </a:extLst>
              </a:tr>
              <a:tr h="497529">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Minimiza el riesgo de incendios forestales, asegurando un manejo de residuos sólidos adecuado. </a:t>
                      </a:r>
                    </a:p>
                  </a:txBody>
                  <a:tcPr marL="77685" marR="77685" marT="38843" marB="38843">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No uses carbón o leña para cocinar.</a:t>
                      </a:r>
                    </a:p>
                  </a:txBody>
                  <a:tcPr marL="77685" marR="77685" marT="38843" marB="38843">
                    <a:noFill/>
                  </a:tcPr>
                </a:tc>
                <a:extLst>
                  <a:ext uri="{0D108BD9-81ED-4DB2-BD59-A6C34878D82A}">
                    <a16:rowId xmlns:a16="http://schemas.microsoft.com/office/drawing/2014/main" val="2364145952"/>
                  </a:ext>
                </a:extLst>
              </a:tr>
              <a:tr h="690878">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cs typeface="Calibri" panose="020F0502020204030204" pitchFamily="34" charset="0"/>
                        </a:rPr>
                        <a:t>  Sé consciente de los lugares de importancia histórica, religiosa y cultural de los patrimonios culturales y compórtate respetando la cultura y las prácticas locales. </a:t>
                      </a:r>
                    </a:p>
                  </a:txBody>
                  <a:tcPr marL="77685" marR="77685" marT="38843" marB="38843">
                    <a:noFill/>
                  </a:tcPr>
                </a:tc>
                <a:tc>
                  <a:txBody>
                    <a:bodyPr/>
                    <a:lstStyle/>
                    <a:p>
                      <a:pPr marL="173736" marR="0" lvl="0" indent="-173736"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No fomentes la caza furtiva de la vida silvestre, comprando recuerdos o carne de animales silvestres.</a:t>
                      </a:r>
                    </a:p>
                  </a:txBody>
                  <a:tcPr marL="77685" marR="77685" marT="38843" marB="38843">
                    <a:noFill/>
                  </a:tcPr>
                </a:tc>
                <a:extLst>
                  <a:ext uri="{0D108BD9-81ED-4DB2-BD59-A6C34878D82A}">
                    <a16:rowId xmlns:a16="http://schemas.microsoft.com/office/drawing/2014/main" val="609695888"/>
                  </a:ext>
                </a:extLst>
              </a:tr>
              <a:tr h="690878">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 Practica el “</a:t>
                      </a:r>
                      <a:r>
                        <a:rPr lang="es-419" sz="1300" b="1" noProof="0" dirty="0" err="1">
                          <a:solidFill>
                            <a:schemeClr val="tx1"/>
                          </a:solidFill>
                          <a:latin typeface="Calibri" panose="020F0502020204030204" pitchFamily="34" charset="0"/>
                          <a:cs typeface="Calibri" panose="020F0502020204030204" pitchFamily="34" charset="0"/>
                        </a:rPr>
                        <a:t>smart</a:t>
                      </a:r>
                      <a:r>
                        <a:rPr lang="es-419" sz="1300" b="1" noProof="0" dirty="0">
                          <a:solidFill>
                            <a:schemeClr val="tx1"/>
                          </a:solidFill>
                          <a:latin typeface="Calibri" panose="020F0502020204030204" pitchFamily="34" charset="0"/>
                          <a:cs typeface="Calibri" panose="020F0502020204030204" pitchFamily="34" charset="0"/>
                        </a:rPr>
                        <a:t> </a:t>
                      </a:r>
                      <a:r>
                        <a:rPr lang="es-419" sz="1300" b="1" noProof="0" dirty="0" err="1">
                          <a:solidFill>
                            <a:schemeClr val="tx1"/>
                          </a:solidFill>
                          <a:latin typeface="Calibri" panose="020F0502020204030204" pitchFamily="34" charset="0"/>
                          <a:cs typeface="Calibri" panose="020F0502020204030204" pitchFamily="34" charset="0"/>
                        </a:rPr>
                        <a:t>printing</a:t>
                      </a:r>
                      <a:r>
                        <a:rPr lang="es-419" sz="1300" b="1" noProof="0" dirty="0">
                          <a:solidFill>
                            <a:schemeClr val="tx1"/>
                          </a:solidFill>
                          <a:latin typeface="Calibri" panose="020F0502020204030204" pitchFamily="34" charset="0"/>
                          <a:cs typeface="Calibri" panose="020F0502020204030204" pitchFamily="34" charset="0"/>
                        </a:rPr>
                        <a:t>”, por ejemplo, minimizando el uso de papel, imprimiendo por ambos lados de la hoja y usando papel reciclado. </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es-ES"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No adoptes perros y gatos callejeros en campamentos alimentándolos o almacenando incorrectamente los desechos de alimentos.</a:t>
                      </a:r>
                      <a:endPar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3025284483"/>
                  </a:ext>
                </a:extLst>
              </a:tr>
              <a:tr h="497529">
                <a:tc>
                  <a:txBody>
                    <a:bodyPr/>
                    <a:lstStyle/>
                    <a:p>
                      <a:pPr marL="174625" indent="-174625"/>
                      <a:r>
                        <a:rPr lang="es-419" sz="1300" b="1" noProof="0"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s-419" sz="1300" b="1" noProof="0" dirty="0">
                          <a:solidFill>
                            <a:srgbClr val="00B050"/>
                          </a:solidFill>
                          <a:latin typeface="Calibri" panose="020F0502020204030204" pitchFamily="34" charset="0"/>
                          <a:cs typeface="Calibri" panose="020F0502020204030204" pitchFamily="34" charset="0"/>
                        </a:rPr>
                        <a:t> </a:t>
                      </a:r>
                      <a:r>
                        <a:rPr lang="es-419" sz="1300" b="1" noProof="0" dirty="0">
                          <a:solidFill>
                            <a:schemeClr val="tx1"/>
                          </a:solidFill>
                          <a:latin typeface="Calibri" panose="020F0502020204030204" pitchFamily="34" charset="0"/>
                          <a:cs typeface="Calibri" panose="020F0502020204030204" pitchFamily="34" charset="0"/>
                        </a:rPr>
                        <a:t>Obtén la autorización de las personas designadas en la misión, antes de cortar árboles. </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No mantengas / adoptes animales autóctonos. </a:t>
                      </a:r>
                    </a:p>
                  </a:txBody>
                  <a:tcPr marL="77685" marR="77685" marT="38843" marB="38843">
                    <a:noFill/>
                  </a:tcPr>
                </a:tc>
                <a:extLst>
                  <a:ext uri="{0D108BD9-81ED-4DB2-BD59-A6C34878D82A}">
                    <a16:rowId xmlns:a16="http://schemas.microsoft.com/office/drawing/2014/main" val="3136201911"/>
                  </a:ext>
                </a:extLst>
              </a:tr>
              <a:tr h="884226">
                <a:tc>
                  <a:txBody>
                    <a:bodyPr/>
                    <a:lstStyle/>
                    <a:p>
                      <a:endParaRPr lang="es-419" sz="1300" b="1" noProof="0"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es-ES"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No practiques la caza, tala, cosecha, recolección, compra o adquisición de animales silvestres o plantas silvestres, vivos o muertos, o cualquiera de sus partes y derivados.</a:t>
                      </a:r>
                      <a:endPar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1901578166"/>
                  </a:ext>
                </a:extLst>
              </a:tr>
              <a:tr h="690878">
                <a:tc>
                  <a:txBody>
                    <a:bodyPr/>
                    <a:lstStyle/>
                    <a:p>
                      <a:endParaRPr lang="es-419" sz="1300" b="1" noProof="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s-ES"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No traigas plantas o semillas de tu país de origen, si no son endémicas de la comunidad local.</a:t>
                      </a:r>
                      <a:endPar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1238950554"/>
                  </a:ext>
                </a:extLst>
              </a:tr>
              <a:tr h="497529">
                <a:tc>
                  <a:txBody>
                    <a:bodyPr/>
                    <a:lstStyle/>
                    <a:p>
                      <a:endParaRPr lang="es-419" sz="1300" b="1" noProof="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s-419" sz="1300" b="1" noProof="0"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s-419" sz="1300" b="1" noProof="0" dirty="0">
                          <a:solidFill>
                            <a:schemeClr val="tx1"/>
                          </a:solidFill>
                          <a:latin typeface="Calibri" panose="020F0502020204030204" pitchFamily="34" charset="0"/>
                          <a:ea typeface="DengXian" panose="02010600030101010101" pitchFamily="2" charset="-122"/>
                          <a:cs typeface="Calibri" panose="020F0502020204030204" pitchFamily="34" charset="0"/>
                        </a:rPr>
                        <a:t>No plantes especies exóticas en la comunidad local. </a:t>
                      </a:r>
                      <a:endParaRPr lang="es-419" sz="1300" b="1" kern="1200" noProof="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extLst>
                  <a:ext uri="{0D108BD9-81ED-4DB2-BD59-A6C34878D82A}">
                    <a16:rowId xmlns:a16="http://schemas.microsoft.com/office/drawing/2014/main" val="1851555106"/>
                  </a:ext>
                </a:extLst>
              </a:tr>
            </a:tbl>
          </a:graphicData>
        </a:graphic>
      </p:graphicFrame>
      <p:pic>
        <p:nvPicPr>
          <p:cNvPr id="9" name="Picture 8" descr="A picture containing drawing&#10;&#10;Description automatically generated">
            <a:extLst>
              <a:ext uri="{FF2B5EF4-FFF2-40B4-BE49-F238E27FC236}">
                <a16:creationId xmlns:a16="http://schemas.microsoft.com/office/drawing/2014/main" id="{6E106D86-3E8E-4B6F-A81B-CB19788E6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344" y="5737028"/>
            <a:ext cx="919894" cy="984447"/>
          </a:xfrm>
          <a:prstGeom prst="rect">
            <a:avLst/>
          </a:prstGeom>
        </p:spPr>
      </p:pic>
    </p:spTree>
    <p:extLst>
      <p:ext uri="{BB962C8B-B14F-4D97-AF65-F5344CB8AC3E}">
        <p14:creationId xmlns:p14="http://schemas.microsoft.com/office/powerpoint/2010/main" val="113222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D592D2-0EBC-1746-A9F4-A4F2B99B236F}"/>
              </a:ext>
            </a:extLst>
          </p:cNvPr>
          <p:cNvSpPr>
            <a:spLocks noGrp="1"/>
          </p:cNvSpPr>
          <p:nvPr>
            <p:ph type="sldNum" sz="quarter" idx="12"/>
          </p:nvPr>
        </p:nvSpPr>
        <p:spPr/>
        <p:txBody>
          <a:bodyPr/>
          <a:lstStyle/>
          <a:p>
            <a:fld id="{C752A0BD-0866-3242-8D3D-E9BB77ED850E}" type="slidenum">
              <a:rPr lang="en-US" sz="1600" smtClean="0">
                <a:latin typeface="Arial" panose="020B0604020202020204" pitchFamily="34" charset="0"/>
                <a:cs typeface="Arial" panose="020B0604020202020204" pitchFamily="34" charset="0"/>
              </a:rPr>
              <a:t>27</a:t>
            </a:fld>
            <a:endParaRPr lang="en-US"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54D7C61C-F183-EC41-9154-CA590B4D52D7}"/>
              </a:ext>
            </a:extLst>
          </p:cNvPr>
          <p:cNvSpPr txBox="1">
            <a:spLocks/>
          </p:cNvSpPr>
          <p:nvPr/>
        </p:nvSpPr>
        <p:spPr>
          <a:xfrm>
            <a:off x="812786" y="2675169"/>
            <a:ext cx="10516892" cy="13392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w-RW" b="1" dirty="0">
                <a:solidFill>
                  <a:srgbClr val="FF0000"/>
                </a:solidFill>
                <a:latin typeface="Segoe UI" panose="020B0502040204020203" pitchFamily="34" charset="0"/>
                <a:cs typeface="Segoe UI" panose="020B0502040204020203" pitchFamily="34" charset="0"/>
              </a:rPr>
              <a:t>Slides específico para la locación</a:t>
            </a:r>
          </a:p>
          <a:p>
            <a:pPr marL="0" indent="0" algn="ctr">
              <a:buNone/>
            </a:pPr>
            <a:r>
              <a:rPr lang="rw-RW" sz="2000" b="1" dirty="0">
                <a:solidFill>
                  <a:srgbClr val="FF0000"/>
                </a:solidFill>
                <a:latin typeface="Segoe UI" panose="020B0502040204020203" pitchFamily="34" charset="0"/>
                <a:cs typeface="Segoe UI" panose="020B0502040204020203" pitchFamily="34" charset="0"/>
              </a:rPr>
              <a:t>Agregue guías más específicas considerando el ambiente y el contexto local</a:t>
            </a:r>
            <a:endParaRPr lang="rw-RW"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5287689-EE67-9D4F-B4B5-96AA7942FD62}"/>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dirty="0">
              <a:solidFill>
                <a:srgbClr val="FF0000"/>
              </a:solidFill>
            </a:endParaRPr>
          </a:p>
        </p:txBody>
      </p:sp>
      <p:pic>
        <p:nvPicPr>
          <p:cNvPr id="6" name="Picture 5" descr="Logo&#10;&#10;Description automatically generated">
            <a:extLst>
              <a:ext uri="{FF2B5EF4-FFF2-40B4-BE49-F238E27FC236}">
                <a16:creationId xmlns:a16="http://schemas.microsoft.com/office/drawing/2014/main" id="{694736BF-3877-FF46-9768-615F93EA0DF3}"/>
              </a:ext>
            </a:extLst>
          </p:cNvPr>
          <p:cNvPicPr>
            <a:picLocks noChangeAspect="1"/>
          </p:cNvPicPr>
          <p:nvPr/>
        </p:nvPicPr>
        <p:blipFill>
          <a:blip r:embed="rId2"/>
          <a:stretch>
            <a:fillRect/>
          </a:stretch>
        </p:blipFill>
        <p:spPr>
          <a:xfrm>
            <a:off x="190575" y="158042"/>
            <a:ext cx="830703" cy="678780"/>
          </a:xfrm>
          <a:prstGeom prst="rect">
            <a:avLst/>
          </a:prstGeom>
        </p:spPr>
      </p:pic>
    </p:spTree>
    <p:extLst>
      <p:ext uri="{BB962C8B-B14F-4D97-AF65-F5344CB8AC3E}">
        <p14:creationId xmlns:p14="http://schemas.microsoft.com/office/powerpoint/2010/main" val="374651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flag on a pole&#10;&#10;Description automatically generated with medium confidence">
            <a:extLst>
              <a:ext uri="{FF2B5EF4-FFF2-40B4-BE49-F238E27FC236}">
                <a16:creationId xmlns:a16="http://schemas.microsoft.com/office/drawing/2014/main" id="{5D83CCC0-243A-4177-AF3D-67A52507CBB9}"/>
              </a:ext>
            </a:extLst>
          </p:cNvPr>
          <p:cNvPicPr>
            <a:picLocks noChangeAspect="1"/>
          </p:cNvPicPr>
          <p:nvPr/>
        </p:nvPicPr>
        <p:blipFill rotWithShape="1">
          <a:blip r:embed="rId2"/>
          <a:srcRect l="9091" t="21640" b="4250"/>
          <a:stretch/>
        </p:blipFill>
        <p:spPr>
          <a:xfrm>
            <a:off x="20" y="10"/>
            <a:ext cx="12191980" cy="6857990"/>
          </a:xfrm>
          <a:prstGeom prst="rect">
            <a:avLst/>
          </a:prstGeom>
        </p:spPr>
      </p:pic>
      <p:sp>
        <p:nvSpPr>
          <p:cNvPr id="10" name="Freeform: Shape 9">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459CEC-5DC3-E94D-B609-997EAE0D00D6}"/>
              </a:ext>
            </a:extLst>
          </p:cNvPr>
          <p:cNvSpPr>
            <a:spLocks noGrp="1"/>
          </p:cNvSpPr>
          <p:nvPr>
            <p:ph idx="1"/>
          </p:nvPr>
        </p:nvSpPr>
        <p:spPr>
          <a:xfrm>
            <a:off x="7621031" y="1019730"/>
            <a:ext cx="4062642" cy="2754086"/>
          </a:xfrm>
        </p:spPr>
        <p:txBody>
          <a:bodyPr anchor="t">
            <a:normAutofit/>
          </a:bodyPr>
          <a:lstStyle/>
          <a:p>
            <a:pPr marL="0" indent="0">
              <a:buNone/>
            </a:pPr>
            <a:r>
              <a:rPr lang="es-419" sz="1800" b="1">
                <a:latin typeface="Segoe UI" panose="020B0502040204020203" pitchFamily="34" charset="0"/>
                <a:cs typeface="Segoe UI" panose="020B0502040204020203" pitchFamily="34" charset="0"/>
              </a:rPr>
              <a:t>Presentado por el Departamento de Soporte Operacional y el Departamento de Operaciones de Paz</a:t>
            </a:r>
            <a:endParaRPr lang="es-419" sz="1800"/>
          </a:p>
        </p:txBody>
      </p:sp>
      <p:sp>
        <p:nvSpPr>
          <p:cNvPr id="4" name="Slide Number Placeholder 3">
            <a:extLst>
              <a:ext uri="{FF2B5EF4-FFF2-40B4-BE49-F238E27FC236}">
                <a16:creationId xmlns:a16="http://schemas.microsoft.com/office/drawing/2014/main" id="{80E22DF0-7A3D-034F-A4BC-07B3647958D4}"/>
              </a:ext>
            </a:extLst>
          </p:cNvPr>
          <p:cNvSpPr>
            <a:spLocks noGrp="1"/>
          </p:cNvSpPr>
          <p:nvPr>
            <p:ph type="sldNum" sz="quarter" idx="12"/>
          </p:nvPr>
        </p:nvSpPr>
        <p:spPr>
          <a:xfrm>
            <a:off x="670665" y="6108192"/>
            <a:ext cx="548640" cy="548640"/>
          </a:xfrm>
          <a:prstGeom prst="ellipse">
            <a:avLst/>
          </a:prstGeom>
          <a:solidFill>
            <a:srgbClr val="393C63"/>
          </a:solidFill>
        </p:spPr>
        <p:txBody>
          <a:bodyPr anchor="ctr">
            <a:normAutofit/>
          </a:bodyPr>
          <a:lstStyle/>
          <a:p>
            <a:pPr algn="ctr">
              <a:spcAft>
                <a:spcPts val="600"/>
              </a:spcAft>
            </a:pPr>
            <a:fld id="{C752A0BD-0866-3242-8D3D-E9BB77ED850E}" type="slidenum">
              <a:rPr lang="en-US" sz="1500">
                <a:solidFill>
                  <a:srgbClr val="FFFFFF"/>
                </a:solidFill>
              </a:rPr>
              <a:pPr algn="ctr">
                <a:spcAft>
                  <a:spcPts val="600"/>
                </a:spcAft>
              </a:pPr>
              <a:t>28</a:t>
            </a:fld>
            <a:endParaRPr lang="en-US" sz="1500">
              <a:solidFill>
                <a:srgbClr val="FFFFFF"/>
              </a:solidFill>
            </a:endParaRPr>
          </a:p>
        </p:txBody>
      </p:sp>
      <p:pic>
        <p:nvPicPr>
          <p:cNvPr id="7" name="Picture 6" descr="Icon&#10;&#10;Description automatically generated with low confidence">
            <a:extLst>
              <a:ext uri="{FF2B5EF4-FFF2-40B4-BE49-F238E27FC236}">
                <a16:creationId xmlns:a16="http://schemas.microsoft.com/office/drawing/2014/main" id="{31EBC574-0EFF-4AF1-A991-66E81201FBFF}"/>
              </a:ext>
            </a:extLst>
          </p:cNvPr>
          <p:cNvPicPr>
            <a:picLocks noChangeAspect="1"/>
          </p:cNvPicPr>
          <p:nvPr/>
        </p:nvPicPr>
        <p:blipFill>
          <a:blip r:embed="rId3"/>
          <a:stretch>
            <a:fillRect/>
          </a:stretch>
        </p:blipFill>
        <p:spPr>
          <a:xfrm>
            <a:off x="8964355" y="3482483"/>
            <a:ext cx="1602396" cy="1602396"/>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A020C313-FFF6-40E3-9E72-BEA4EFD3F352}"/>
              </a:ext>
            </a:extLst>
          </p:cNvPr>
          <p:cNvPicPr>
            <a:picLocks noChangeAspect="1"/>
          </p:cNvPicPr>
          <p:nvPr/>
        </p:nvPicPr>
        <p:blipFill>
          <a:blip r:embed="rId4"/>
          <a:stretch>
            <a:fillRect/>
          </a:stretch>
        </p:blipFill>
        <p:spPr>
          <a:xfrm>
            <a:off x="7938781" y="2175661"/>
            <a:ext cx="3427141" cy="1253023"/>
          </a:xfrm>
          <a:prstGeom prst="rect">
            <a:avLst/>
          </a:prstGeom>
        </p:spPr>
      </p:pic>
      <p:sp>
        <p:nvSpPr>
          <p:cNvPr id="9" name="Slide Number Placeholder 3">
            <a:extLst>
              <a:ext uri="{FF2B5EF4-FFF2-40B4-BE49-F238E27FC236}">
                <a16:creationId xmlns:a16="http://schemas.microsoft.com/office/drawing/2014/main" id="{01382C58-FB1E-B043-BA43-A1602FB0C1AC}"/>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600" smtClean="0">
                <a:latin typeface="Arial" panose="020B0604020202020204" pitchFamily="34" charset="0"/>
                <a:cs typeface="Arial" panose="020B0604020202020204" pitchFamily="34" charset="0"/>
              </a:rPr>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37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outdoor, person, grass&#10;&#10;Description automatically generated">
            <a:extLst>
              <a:ext uri="{FF2B5EF4-FFF2-40B4-BE49-F238E27FC236}">
                <a16:creationId xmlns:a16="http://schemas.microsoft.com/office/drawing/2014/main" id="{1483895F-026B-4707-98A4-FB81207ACC2C}"/>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35"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3C27A6F-5615-2645-B2F5-51BE1CACCAD1}"/>
              </a:ext>
            </a:extLst>
          </p:cNvPr>
          <p:cNvSpPr>
            <a:spLocks noGrp="1"/>
          </p:cNvSpPr>
          <p:nvPr>
            <p:ph idx="1"/>
          </p:nvPr>
        </p:nvSpPr>
        <p:spPr>
          <a:xfrm>
            <a:off x="244645" y="3115238"/>
            <a:ext cx="3822189" cy="3742762"/>
          </a:xfrm>
        </p:spPr>
        <p:txBody>
          <a:bodyPr>
            <a:normAutofit/>
          </a:bodyPr>
          <a:lstStyle/>
          <a:p>
            <a:pPr marL="0" indent="0">
              <a:buNone/>
            </a:pPr>
            <a:r>
              <a:rPr lang="en-US" sz="6000" dirty="0" err="1">
                <a:latin typeface="Segoe UI" panose="020B0502040204020203" pitchFamily="34" charset="0"/>
                <a:cs typeface="Segoe UI" panose="020B0502040204020203" pitchFamily="34" charset="0"/>
              </a:rPr>
              <a:t>Muchas</a:t>
            </a:r>
            <a:r>
              <a:rPr lang="en-US" sz="6000" dirty="0">
                <a:latin typeface="Segoe UI" panose="020B0502040204020203" pitchFamily="34" charset="0"/>
                <a:cs typeface="Segoe UI" panose="020B0502040204020203" pitchFamily="34" charset="0"/>
              </a:rPr>
              <a:t> gracias</a:t>
            </a:r>
          </a:p>
          <a:p>
            <a:pPr marL="0" indent="0">
              <a:buNone/>
            </a:pPr>
            <a:endParaRPr lang="en-US" sz="6000" dirty="0">
              <a:latin typeface="Segoe UI" panose="020B0502040204020203" pitchFamily="34" charset="0"/>
              <a:cs typeface="Segoe UI" panose="020B0502040204020203" pitchFamily="34" charset="0"/>
            </a:endParaRPr>
          </a:p>
          <a:p>
            <a:pPr marL="0" indent="0">
              <a:buNone/>
            </a:pPr>
            <a:endParaRPr lang="en-US" sz="6000"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2AF6C394-AA03-614A-AB16-AD25DE7EEE26}"/>
              </a:ext>
            </a:extLst>
          </p:cNvPr>
          <p:cNvSpPr>
            <a:spLocks noGrp="1"/>
          </p:cNvSpPr>
          <p:nvPr>
            <p:ph type="sldNum" sz="quarter" idx="12"/>
          </p:nvPr>
        </p:nvSpPr>
        <p:spPr>
          <a:xfrm>
            <a:off x="8610600" y="6356350"/>
            <a:ext cx="2743200" cy="365125"/>
          </a:xfrm>
        </p:spPr>
        <p:txBody>
          <a:bodyPr>
            <a:normAutofit/>
          </a:bodyPr>
          <a:lstStyle/>
          <a:p>
            <a:pPr>
              <a:spcAft>
                <a:spcPts val="600"/>
              </a:spcAft>
            </a:pPr>
            <a:fld id="{934E339B-8FCC-F34F-B81D-5961CBB1FD73}" type="slidenum">
              <a:rPr lang="en-US" sz="1600" smtClean="0">
                <a:solidFill>
                  <a:srgbClr val="FFFFFF"/>
                </a:solidFill>
                <a:latin typeface="Arial" panose="020B0604020202020204" pitchFamily="34" charset="0"/>
                <a:cs typeface="Arial" panose="020B0604020202020204" pitchFamily="34" charset="0"/>
              </a:rPr>
              <a:t>29</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20EF022A-88C0-E94F-939A-DF26B573E06C}"/>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9527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16EE5BA183974182AB9A5F97050164" ma:contentTypeVersion="34" ma:contentTypeDescription="Create a new document." ma:contentTypeScope="" ma:versionID="15f98b6ddecd48002296d8377112ed7d">
  <xsd:schema xmlns:xsd="http://www.w3.org/2001/XMLSchema" xmlns:xs="http://www.w3.org/2001/XMLSchema" xmlns:p="http://schemas.microsoft.com/office/2006/metadata/properties" xmlns:ns2="150312b7-9e6d-41ed-8303-81d33f670353" xmlns:ns3="35812a0a-7ebc-4252-8f93-247b2045ed4f" xmlns:ns4="985ec44e-1bab-4c0b-9df0-6ba128686fc9" targetNamespace="http://schemas.microsoft.com/office/2006/metadata/properties" ma:root="true" ma:fieldsID="9c7675e0f0adec28bd174094e9631969" ns2:_="" ns3:_="" ns4:_="">
    <xsd:import namespace="150312b7-9e6d-41ed-8303-81d33f670353"/>
    <xsd:import namespace="35812a0a-7ebc-4252-8f93-247b2045ed4f"/>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_Flow_SignoffStatus" minOccurs="0"/>
                <xsd:element ref="ns2:MediaServiceGenerationTime" minOccurs="0"/>
                <xsd:element ref="ns2:MediaServiceEventHashCode" minOccurs="0"/>
                <xsd:element ref="ns2:MediaServiceAutoKeyPoints" minOccurs="0"/>
                <xsd:element ref="ns2:MediaServiceKeyPoints" minOccurs="0"/>
                <xsd:element ref="ns2:Mission" minOccurs="0"/>
                <xsd:element ref="ns2:MediaLengthInSeconds" minOccurs="0"/>
                <xsd:element ref="ns2:https_x003a__x002f__x002f_twitter_x002e_com_x002f_unmissmedia_x002f_status_x002f_1469238410435076101" minOccurs="0"/>
                <xsd:element ref="ns4:TaxCatchAll" minOccurs="0"/>
                <xsd:element ref="ns2:lcf76f155ced4ddcb4097134ff3c332f" minOccurs="0"/>
                <xsd:element ref="ns2:MediaServiceObjectDetectorVersions" minOccurs="0"/>
                <xsd:element ref="ns2:MediaServiceSearchProperties" minOccurs="0"/>
                <xsd:element ref="ns2:Thematicissu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0312b7-9e6d-41ed-8303-81d33f6703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_Flow_SignoffStatus" ma:index="16" nillable="true" ma:displayName="Sign-off status" ma:internalName="Sign_x002d_off_x0020_status">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ission" ma:index="21" nillable="true" ma:displayName="Mission" ma:format="Dropdown" ma:internalName="Mission">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https_x003a__x002f__x002f_twitter_x002e_com_x002f_unmissmedia_x002f_status_x002f_1469238410435076101" ma:index="23" nillable="true" ma:displayName="https://twitter.com/unmissmedia/status/1469238410435076101" ma:format="Hyperlink" ma:internalName="https_x003a__x002f__x002f_twitter_x002e_com_x002f_unmissmedia_x002f_status_x002f_1469238410435076101">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Thematicissues" ma:index="29" nillable="true" ma:displayName="Thematic issues" ma:format="Dropdown" ma:internalName="Thematicissues">
      <xsd:simpleType>
        <xsd:restriction base="dms:Text">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812a0a-7ebc-4252-8f93-247b2045ed4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b9f995a9-e5fa-476f-ba93-75a19d991bf0}" ma:internalName="TaxCatchAll" ma:showField="CatchAllData" ma:web="35812a0a-7ebc-4252-8f93-247b2045ed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50312b7-9e6d-41ed-8303-81d33f670353" xsi:nil="true"/>
    <https_x003a__x002f__x002f_twitter_x002e_com_x002f_unmissmedia_x002f_status_x002f_1469238410435076101 xmlns="150312b7-9e6d-41ed-8303-81d33f670353">
      <Url xsi:nil="true"/>
      <Description xsi:nil="true"/>
    </https_x003a__x002f__x002f_twitter_x002e_com_x002f_unmissmedia_x002f_status_x002f_1469238410435076101>
    <TaxCatchAll xmlns="985ec44e-1bab-4c0b-9df0-6ba128686fc9" xsi:nil="true"/>
    <Mission xmlns="150312b7-9e6d-41ed-8303-81d33f670353" xsi:nil="true"/>
    <Thematicissues xmlns="150312b7-9e6d-41ed-8303-81d33f670353" xsi:nil="true"/>
    <lcf76f155ced4ddcb4097134ff3c332f xmlns="150312b7-9e6d-41ed-8303-81d33f6703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80CA8D7-0D54-4646-AAD6-5973962311B6}"/>
</file>

<file path=customXml/itemProps2.xml><?xml version="1.0" encoding="utf-8"?>
<ds:datastoreItem xmlns:ds="http://schemas.openxmlformats.org/officeDocument/2006/customXml" ds:itemID="{B2D3CAA0-4C6C-4ED4-A1D9-EE2F0259371A}">
  <ds:schemaRefs>
    <ds:schemaRef ds:uri="http://schemas.microsoft.com/sharepoint/v3/contenttype/forms"/>
  </ds:schemaRefs>
</ds:datastoreItem>
</file>

<file path=customXml/itemProps3.xml><?xml version="1.0" encoding="utf-8"?>
<ds:datastoreItem xmlns:ds="http://schemas.openxmlformats.org/officeDocument/2006/customXml" ds:itemID="{0C1FC5FB-1346-47BB-9604-90140A16532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9414</TotalTime>
  <Words>2231</Words>
  <Application>Microsoft Office PowerPoint</Application>
  <PresentationFormat>Widescreen</PresentationFormat>
  <Paragraphs>179</Paragraphs>
  <Slides>29</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Arial Nova</vt:lpstr>
      <vt:lpstr>Calibri</vt:lpstr>
      <vt:lpstr>Calibri Light</vt:lpstr>
      <vt:lpstr>Segoe UI</vt:lpstr>
      <vt:lpstr>Symbol</vt:lpstr>
      <vt:lpstr>Office Theme</vt:lpstr>
      <vt:lpstr>PowerPoint Presentation</vt:lpstr>
      <vt:lpstr>PowerPoint Presentation</vt:lpstr>
      <vt:lpstr>Principios Generales de Gestión Ambiental </vt:lpstr>
      <vt:lpstr>PowerPoint Presentation</vt:lpstr>
      <vt:lpstr>PowerPoint Presentation</vt:lpstr>
      <vt:lpstr>PowerPoint Presentation</vt:lpstr>
      <vt:lpstr>Conservación del agua</vt:lpstr>
      <vt:lpstr>Conservación del agua</vt:lpstr>
      <vt:lpstr>Conservación del agua – Principios </vt:lpstr>
      <vt:lpstr>Gestión de aguas residuales</vt:lpstr>
      <vt:lpstr>PowerPoint Presentation</vt:lpstr>
      <vt:lpstr>Gestión de aguas residuales – Principios</vt:lpstr>
      <vt:lpstr>Conservación de la energía</vt:lpstr>
      <vt:lpstr>Conservación de la energía</vt:lpstr>
      <vt:lpstr>Conservación de la energía – Principios</vt:lpstr>
      <vt:lpstr>Gestión de residuos sólidos</vt:lpstr>
      <vt:lpstr>PowerPoint Presentation</vt:lpstr>
      <vt:lpstr>Gestión de residuos sólidos – Principios</vt:lpstr>
      <vt:lpstr>Gestión de residuos sólidos peligrosos</vt:lpstr>
      <vt:lpstr>PowerPoint Presentation</vt:lpstr>
      <vt:lpstr>PowerPoint Presentation</vt:lpstr>
      <vt:lpstr>PowerPoint Presentation</vt:lpstr>
      <vt:lpstr>Recursos naturales y patrimonio cultural</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Karianne Meaker Laird</dc:creator>
  <cp:lastModifiedBy>Gilad Avrahami</cp:lastModifiedBy>
  <cp:revision>116</cp:revision>
  <dcterms:created xsi:type="dcterms:W3CDTF">2021-10-12T13:41:05Z</dcterms:created>
  <dcterms:modified xsi:type="dcterms:W3CDTF">2023-03-28T13:20:34Z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0x0101004116EE5BA183974182AB9A5F97050164</vt:lpwstr>
  </property>
  <property fmtid="{D5CDD505-2E9C-101B-9397-08002B2CF9AE}" pid="3" name="SecurityClassificationUnclassified">
    <vt:lpwstr/>
  </property>
</Properties>
</file>