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sldIdLst>
    <p:sldId id="1150" r:id="rId2"/>
    <p:sldId id="1164" r:id="rId3"/>
    <p:sldId id="1172" r:id="rId4"/>
    <p:sldId id="1135" r:id="rId5"/>
    <p:sldId id="1133" r:id="rId6"/>
    <p:sldId id="1163" r:id="rId7"/>
    <p:sldId id="1166" r:id="rId8"/>
    <p:sldId id="1180" r:id="rId9"/>
    <p:sldId id="1137" r:id="rId10"/>
    <p:sldId id="1181" r:id="rId11"/>
    <p:sldId id="1146" r:id="rId12"/>
    <p:sldId id="1147" r:id="rId13"/>
    <p:sldId id="1165" r:id="rId14"/>
    <p:sldId id="1173" r:id="rId15"/>
    <p:sldId id="1119" r:id="rId16"/>
    <p:sldId id="1168" r:id="rId17"/>
    <p:sldId id="1149" r:id="rId18"/>
    <p:sldId id="1120" r:id="rId19"/>
    <p:sldId id="1169" r:id="rId20"/>
    <p:sldId id="1144" r:id="rId21"/>
    <p:sldId id="1145" r:id="rId22"/>
    <p:sldId id="1122" r:id="rId23"/>
    <p:sldId id="1170" r:id="rId24"/>
    <p:sldId id="1132" r:id="rId25"/>
    <p:sldId id="1161" r:id="rId26"/>
    <p:sldId id="1123" r:id="rId27"/>
    <p:sldId id="1153" r:id="rId28"/>
    <p:sldId id="1151" r:id="rId29"/>
    <p:sldId id="1148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36"/>
    <p:restoredTop sz="95846"/>
  </p:normalViewPr>
  <p:slideViewPr>
    <p:cSldViewPr snapToGrid="0" snapToObjects="1">
      <p:cViewPr varScale="1">
        <p:scale>
          <a:sx n="109" d="100"/>
          <a:sy n="109" d="100"/>
        </p:scale>
        <p:origin x="2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38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BA1E70-EAE9-634C-A634-1280BFDBA666}" type="datetimeFigureOut">
              <a:rPr lang="en-US" smtClean="0"/>
              <a:t>1/18/22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085E85-BED3-BE42-B24D-7028A4DD7D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80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6692-4A53-4147-B9C8-2C6BFFC1364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294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6692-4A53-4147-B9C8-2C6BFFC1364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750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6692-4A53-4147-B9C8-2C6BFFC1364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960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6692-4A53-4147-B9C8-2C6BFFC1364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6596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6692-4A53-4147-B9C8-2C6BFFC1364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900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DC9AF-0715-BE44-949F-A326E02CDB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18D8F1-E40D-D04D-8943-9859943A07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ACED07-7D73-3341-8421-C54BC8D45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CF7E4-5A77-1245-A50F-2ABAE0CE1185}" type="datetime1">
              <a:rPr lang="en-US" smtClean="0"/>
              <a:t>1/18/22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2FDBD2-4776-A24B-ACAD-62CEC03AB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326C75-D904-FA46-895C-64D2E8C65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2A0BD-0866-3242-8D3D-E9BB77ED85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42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958E1-7F02-2245-B625-33332B7CD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1B219-2F77-5043-8AFC-59D08EC9C2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CF66C6-8FFD-9C4D-A37B-2014987D7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8ECC1-39EC-0C4A-8195-27C821FA4408}" type="datetime1">
              <a:rPr lang="en-US" smtClean="0"/>
              <a:t>1/18/22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E4C6EA-3C89-F94E-BB69-7F3D3300B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CF61D-618C-9642-A8C7-8D277FC7E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2A0BD-0866-3242-8D3D-E9BB77ED85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437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7CF2C-E51D-F942-8BF7-7D33E11E4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46947F-3836-8E40-AC07-438CB98808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88D809-BC31-F842-8D26-3ECE6087C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91135-4C9E-6F4F-985F-4C8F4D18B2ED}" type="datetime1">
              <a:rPr lang="en-US" smtClean="0"/>
              <a:t>1/18/22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BA0117-CA46-B04D-8EB3-D15D441ED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DA361A-8D11-1046-9D51-97BC9BCC1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2A0BD-0866-3242-8D3D-E9BB77ED85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928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DEA10-DD2C-D241-951F-E40E95F85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173AB9-3597-B844-BDDB-FF9048D7A6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73D4B8-AD68-CF48-96B6-EB43A69BD7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D0A435-3749-2A4F-9A9C-2038D0FFD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C3166-D5C4-B84C-9B41-B47CE9517922}" type="datetime1">
              <a:rPr lang="en-US" smtClean="0"/>
              <a:t>1/18/22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015885-BBB2-ED4A-A16A-3AFDCA52A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434B6D-8E52-5447-A1C7-0669DFC2A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2A0BD-0866-3242-8D3D-E9BB77ED85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5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C23F7-BBDD-6346-AC1A-752599BE0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27AFF7-EF33-024D-BEA9-A7337BC47B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180628-C673-7346-A610-18489383F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5B39EC-499B-6346-BCF6-AE743080FC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D44904-19FF-374C-85D0-B345F4699F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FB927E6-D107-3842-B1D5-3495F52EC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BBDF2-FF69-9545-9555-9FAC11610066}" type="datetime1">
              <a:rPr lang="en-US" smtClean="0"/>
              <a:t>1/18/22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2F5E6B-35E4-2043-B852-439D51638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44835F-78CD-A74E-A932-148BD28B7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2A0BD-0866-3242-8D3D-E9BB77ED85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393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05BBA-5E7F-A645-8D45-B32ECF9AD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C239F2-B7C3-EE48-978B-33AB625B6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53999-1C09-7F47-ABCC-589231614F82}" type="datetime1">
              <a:rPr lang="en-US" smtClean="0"/>
              <a:t>1/18/22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FC9DFE-C15C-F845-A7F2-A47E3CE33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785504-8191-F549-817E-851A68A6F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2A0BD-0866-3242-8D3D-E9BB77ED85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114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AED5D8-1872-7145-8863-7E8017AD1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5202B-9A2F-7C4F-8206-DB2A66765CD3}" type="datetime1">
              <a:rPr lang="en-US" smtClean="0"/>
              <a:t>1/18/22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666594-550C-6645-9D6C-A48A1F505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CF21C9-6A06-864D-BAEB-E9E0B71D2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2A0BD-0866-3242-8D3D-E9BB77ED85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868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20DF7-76D5-3949-A767-DB936D316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2ECD85-C726-9843-AB8C-1D2AADFB74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BAC3E7-DC66-BD4D-B8E0-4FB7505A5B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0AD476-4315-8245-8701-F3AC12B6B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FBD5E-1746-524C-95EC-51910D948665}" type="datetime1">
              <a:rPr lang="en-US" smtClean="0"/>
              <a:t>1/18/22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B7BE45-6896-154C-B6D8-AF7CB840B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AB44E0-D66D-EF4C-9A52-2640EA835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2A0BD-0866-3242-8D3D-E9BB77ED85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656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23920-CF59-6543-895F-CFBE4CDD8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19B927-D459-4E41-94C4-E18F1DF8B4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B6D7B8-6225-E744-B15E-942CE581AE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FA0AA1-C3E6-5A4A-A9F1-A6460E4FC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F1C5-38D0-EB42-840F-B53BC7DBAA41}" type="datetime1">
              <a:rPr lang="en-US" smtClean="0"/>
              <a:t>1/18/22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6BAF7B-C9D1-A24D-A047-72C277B71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1CF774-9579-7B44-8854-F353987B9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2A0BD-0866-3242-8D3D-E9BB77ED85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422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8B175-ABC6-D745-A796-968031262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5E5039-F939-B740-8B2B-DC29857A1C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0D667B-15E3-DF4D-BB60-D6CA49203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B8616-5B4C-D547-9626-7A7AD4AA2343}" type="datetime1">
              <a:rPr lang="en-US" smtClean="0"/>
              <a:t>1/18/22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B104C2-156C-9648-8004-DBF1C76E4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D76815-67EB-0B4D-A80F-E7CA10FB5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2A0BD-0866-3242-8D3D-E9BB77ED85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540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038AF2-A129-C647-BFAE-91477AC2AA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B0E6B9-C6C2-9D4F-A782-D32DD55C45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925381-44F2-9C41-AF80-DAF0312E9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440EF-A8D0-5042-A088-88AE10C841C0}" type="datetime1">
              <a:rPr lang="en-US" smtClean="0"/>
              <a:t>1/18/22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E00FB5-CA72-1E4B-B8F3-2099F0EA5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408F09-8EB5-954B-A4C7-C359D40B5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2A0BD-0866-3242-8D3D-E9BB77ED85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8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5594D0-A4E8-5F41-89AC-294A8F7B2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A20B9D-A626-084A-9246-94C6BC2411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897FD9-6F18-3145-9FA4-B3D1ACC933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4CCDD4-91C7-5B4F-AD9B-71A4FC4AE9FD}" type="datetime1">
              <a:rPr lang="en-US" smtClean="0"/>
              <a:t>1/18/22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6E25E4-2A2D-0D42-9B92-FCE74575F2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5D5792-D705-8044-932B-9E283F12AF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52A0BD-0866-3242-8D3D-E9BB77ED85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57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6EF249-5889-9649-8BFE-168529B01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786" y="2522772"/>
            <a:ext cx="10516892" cy="133921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Il </a:t>
            </a:r>
            <a:r>
              <a:rPr lang="en-US" b="1" dirty="0" err="1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est</a:t>
            </a:r>
            <a:r>
              <a:rPr lang="en-US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suggéré</a:t>
            </a:r>
            <a:r>
              <a:rPr lang="en-US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que </a:t>
            </a:r>
            <a:r>
              <a:rPr lang="en-US" b="1" dirty="0" err="1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cette</a:t>
            </a:r>
            <a:r>
              <a:rPr lang="en-US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présentation</a:t>
            </a:r>
            <a:r>
              <a:rPr lang="en-US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soit</a:t>
            </a:r>
            <a:r>
              <a:rPr lang="en-US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remise aux troupes </a:t>
            </a:r>
            <a:r>
              <a:rPr lang="en-US" b="1" dirty="0" err="1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</a:t>
            </a:r>
            <a:r>
              <a:rPr lang="en-US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même</a:t>
            </a:r>
            <a:r>
              <a:rPr lang="en-US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temps que le guide de poche sur </a:t>
            </a:r>
            <a:r>
              <a:rPr lang="en-US" b="1" dirty="0" err="1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l'environnement</a:t>
            </a:r>
            <a:r>
              <a:rPr lang="en-US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b="1" dirty="0" err="1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l'affiche</a:t>
            </a:r>
            <a:r>
              <a:rPr lang="en-US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sur </a:t>
            </a:r>
            <a:r>
              <a:rPr lang="en-US" b="1" dirty="0" err="1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l'environnement</a:t>
            </a:r>
            <a:r>
              <a:rPr lang="en-US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endParaRPr lang="rw-RW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5D162E-8719-F844-8B6E-FCA9E8DDA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F4BAD-BCF3-4D4B-8812-E74BB3D49FF7}" type="slidenum">
              <a:rPr lang="en-US" sz="1400" b="1" smtClean="0">
                <a:latin typeface="Segoe UI" panose="020B0502040204020203" pitchFamily="34" charset="0"/>
                <a:cs typeface="Segoe UI" panose="020B0502040204020203" pitchFamily="34" charset="0"/>
              </a:rPr>
              <a:t>1</a:t>
            </a:fld>
            <a:endParaRPr lang="en-US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4CFBBA-1B5A-634F-B909-EB90C879592A}"/>
              </a:ext>
            </a:extLst>
          </p:cNvPr>
          <p:cNvSpPr/>
          <p:nvPr/>
        </p:nvSpPr>
        <p:spPr>
          <a:xfrm>
            <a:off x="604434" y="2371241"/>
            <a:ext cx="10933597" cy="164228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w-RW" dirty="0">
              <a:solidFill>
                <a:srgbClr val="FF0000"/>
              </a:solidFill>
            </a:endParaRP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6BBED89F-589E-6B40-BB0A-DAE6D3237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89" y="238003"/>
            <a:ext cx="611828" cy="49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970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2F570-4E3F-4A2A-8AD2-FCB02AD75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A picture containing text, helmet&#10;&#10;Description automatically generated">
            <a:extLst>
              <a:ext uri="{FF2B5EF4-FFF2-40B4-BE49-F238E27FC236}">
                <a16:creationId xmlns:a16="http://schemas.microsoft.com/office/drawing/2014/main" id="{CC881DBE-6740-4E33-80EF-8DC586950A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67300" y="3129756"/>
            <a:ext cx="2057400" cy="1743075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D493E-A0B8-49A1-B435-26DBE9DF6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2A0BD-0866-3242-8D3D-E9BB77ED850E}" type="slidenum">
              <a:rPr lang="en-US" smtClean="0"/>
              <a:t>2</a:t>
            </a:fld>
            <a:endParaRPr lang="en-US"/>
          </a:p>
        </p:txBody>
      </p:sp>
      <p:pic>
        <p:nvPicPr>
          <p:cNvPr id="8" name="Picture 7" descr="A picture containing grass, outdoor, sky, person&#10;&#10;Description automatically generated">
            <a:extLst>
              <a:ext uri="{FF2B5EF4-FFF2-40B4-BE49-F238E27FC236}">
                <a16:creationId xmlns:a16="http://schemas.microsoft.com/office/drawing/2014/main" id="{41D5D8FD-6F2E-4649-9400-3CD9337774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812482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7B3057A4-3772-4D7D-B64A-F1F1BBE16AC9}"/>
              </a:ext>
            </a:extLst>
          </p:cNvPr>
          <p:cNvSpPr txBox="1">
            <a:spLocks/>
          </p:cNvSpPr>
          <p:nvPr/>
        </p:nvSpPr>
        <p:spPr>
          <a:xfrm>
            <a:off x="0" y="1677071"/>
            <a:ext cx="12192000" cy="35747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BRIEFING SUR LA SENSIBILISATION </a:t>
            </a:r>
            <a:r>
              <a:rPr lang="en-US" sz="4800" b="1" dirty="0" err="1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À</a:t>
            </a:r>
            <a:r>
              <a:rPr lang="en-US" sz="48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L'ENVIRONNEMENT </a:t>
            </a:r>
            <a:br>
              <a:rPr lang="en-US" sz="4800" dirty="0">
                <a:solidFill>
                  <a:srgbClr val="FFFFFF"/>
                </a:solidFill>
                <a:latin typeface="Arial Nova" panose="020F0502020204030204" pitchFamily="34" charset="0"/>
              </a:rPr>
            </a:br>
            <a:br>
              <a:rPr lang="en-US" sz="4800" dirty="0">
                <a:solidFill>
                  <a:srgbClr val="FFFFFF"/>
                </a:solidFill>
                <a:latin typeface="Arial Nova" panose="020F0502020204030204" pitchFamily="34" charset="0"/>
                <a:cs typeface="Segoe UI" panose="020B0502040204020203" pitchFamily="34" charset="0"/>
              </a:rPr>
            </a:br>
            <a:r>
              <a:rPr lang="en-US" sz="48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Une session des </a:t>
            </a:r>
            <a:r>
              <a:rPr lang="en-US" sz="4800" dirty="0" err="1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unités</a:t>
            </a:r>
            <a:r>
              <a:rPr lang="en-US" sz="48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4800" dirty="0" err="1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constituées</a:t>
            </a:r>
            <a:r>
              <a:rPr lang="en-US" sz="48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pour les pays </a:t>
            </a:r>
            <a:r>
              <a:rPr lang="en-US" sz="4800" dirty="0" err="1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contributeurs</a:t>
            </a:r>
            <a:r>
              <a:rPr lang="en-US" sz="48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de troupes et de police </a:t>
            </a: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7865673A-61D6-6141-AC0F-BE9A322D45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989" y="238003"/>
            <a:ext cx="611828" cy="49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902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outdoor, person, ground, grass&#10;&#10;Description automatically generated">
            <a:extLst>
              <a:ext uri="{FF2B5EF4-FFF2-40B4-BE49-F238E27FC236}">
                <a16:creationId xmlns:a16="http://schemas.microsoft.com/office/drawing/2014/main" id="{8291D69F-281D-4582-890D-96E7B9A8B7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091" t="7530" b="15574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E862BE82-D00D-42C1-BF16-93AA37870C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F6D92C2D-1D3D-4974-918C-06579FB35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50141" y="-2"/>
            <a:ext cx="5441859" cy="5654940"/>
          </a:xfrm>
          <a:custGeom>
            <a:avLst/>
            <a:gdLst>
              <a:gd name="connsiteX0" fmla="*/ 0 w 5441859"/>
              <a:gd name="connsiteY0" fmla="*/ 0 h 5654940"/>
              <a:gd name="connsiteX1" fmla="*/ 4400492 w 5441859"/>
              <a:gd name="connsiteY1" fmla="*/ 0 h 5654940"/>
              <a:gd name="connsiteX2" fmla="*/ 4484767 w 5441859"/>
              <a:gd name="connsiteY2" fmla="*/ 76595 h 5654940"/>
              <a:gd name="connsiteX3" fmla="*/ 5441859 w 5441859"/>
              <a:gd name="connsiteY3" fmla="*/ 2387221 h 5654940"/>
              <a:gd name="connsiteX4" fmla="*/ 2174140 w 5441859"/>
              <a:gd name="connsiteY4" fmla="*/ 5654940 h 5654940"/>
              <a:gd name="connsiteX5" fmla="*/ 156693 w 5441859"/>
              <a:gd name="connsiteY5" fmla="*/ 4957981 h 5654940"/>
              <a:gd name="connsiteX6" fmla="*/ 0 w 5441859"/>
              <a:gd name="connsiteY6" fmla="*/ 4820612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0" y="0"/>
                </a:moveTo>
                <a:lnTo>
                  <a:pt x="4400492" y="0"/>
                </a:lnTo>
                <a:lnTo>
                  <a:pt x="4484767" y="76595"/>
                </a:lnTo>
                <a:cubicBezTo>
                  <a:pt x="5076108" y="667936"/>
                  <a:pt x="5441859" y="1484866"/>
                  <a:pt x="5441859" y="2387221"/>
                </a:cubicBezTo>
                <a:cubicBezTo>
                  <a:pt x="5441859" y="4191932"/>
                  <a:pt x="3978851" y="5654940"/>
                  <a:pt x="2174140" y="5654940"/>
                </a:cubicBezTo>
                <a:cubicBezTo>
                  <a:pt x="1412778" y="5654940"/>
                  <a:pt x="712231" y="5394557"/>
                  <a:pt x="156693" y="4957981"/>
                </a:cubicBezTo>
                <a:lnTo>
                  <a:pt x="0" y="4820612"/>
                </a:lnTo>
                <a:close/>
              </a:path>
            </a:pathLst>
          </a:cu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02D8D52-EE7B-4A5D-947B-B3141C0EA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1031" y="632990"/>
            <a:ext cx="4292643" cy="1043409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en-US" sz="28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Principes</a:t>
            </a:r>
            <a:r>
              <a:rPr lang="en-US" sz="28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généraux</a:t>
            </a:r>
            <a:r>
              <a:rPr lang="en-US" sz="2800" b="1" dirty="0">
                <a:latin typeface="Segoe UI" panose="020B0502040204020203" pitchFamily="34" charset="0"/>
                <a:cs typeface="Segoe UI" panose="020B0502040204020203" pitchFamily="34" charset="0"/>
              </a:rPr>
              <a:t> de gestion </a:t>
            </a:r>
            <a:r>
              <a:rPr lang="en-US" sz="28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environnementale</a:t>
            </a:r>
            <a:r>
              <a:rPr lang="en-US" sz="28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553025E-33D9-4198-BC59-70BACB7381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1030" y="1903324"/>
            <a:ext cx="4570969" cy="3172767"/>
          </a:xfrm>
        </p:spPr>
        <p:txBody>
          <a:bodyPr anchor="t">
            <a:normAutofit/>
          </a:bodyPr>
          <a:lstStyle/>
          <a:p>
            <a:pPr lvl="0">
              <a:buSzPct val="85000"/>
            </a:pP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Le personnel de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maintien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 la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paix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des Nations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unies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est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déployé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dans des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environnements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fragiles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où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les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ressources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naturelles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peuvent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être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rares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essentielles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à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la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survie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 la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communauté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hôte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</a:p>
          <a:p>
            <a:pPr lvl="0">
              <a:buSzPct val="85000"/>
            </a:pP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La protection de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l'environnement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peut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contribuer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à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l'établissement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, au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maintien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ou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au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soutien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 la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paix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. Elle fait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partie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des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mandats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directs et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indirects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contribue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à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protéger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la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santé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et la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sécurité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du personnel et des populations locales. Elle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préserve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la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réputation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l'ONU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en-US" sz="140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417AFDD6-45F9-A843-A609-B5CB07BA8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C752A0BD-0866-3242-8D3D-E9BB77ED850E}" type="slidenum">
              <a:rPr lang="en-US" sz="1400" b="1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pPr>
                <a:spcAft>
                  <a:spcPts val="600"/>
                </a:spcAft>
                <a:defRPr/>
              </a:pPr>
              <a:t>3</a:t>
            </a:fld>
            <a:endParaRPr lang="en-US" sz="1400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EA7C19CD-B342-8B4B-A3BE-3755356DE3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9" y="238003"/>
            <a:ext cx="611828" cy="49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163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person, outdoor&#10;&#10;Description automatically generated">
            <a:extLst>
              <a:ext uri="{FF2B5EF4-FFF2-40B4-BE49-F238E27FC236}">
                <a16:creationId xmlns:a16="http://schemas.microsoft.com/office/drawing/2014/main" id="{2E465DED-A310-4E4E-AD51-DC418C67A4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63" r="1413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38" name="Rectangle 3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2336F0B-3FBF-6A4C-B04C-3B7A0BA8CD93}"/>
              </a:ext>
            </a:extLst>
          </p:cNvPr>
          <p:cNvSpPr txBox="1">
            <a:spLocks/>
          </p:cNvSpPr>
          <p:nvPr/>
        </p:nvSpPr>
        <p:spPr>
          <a:xfrm>
            <a:off x="323870" y="1477108"/>
            <a:ext cx="3322007" cy="464233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85000"/>
            </a:pP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Il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est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important pour la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crédibilité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l'ONU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joindre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le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geste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à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la parole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en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matière de protection de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l'environnement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et de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changement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climatique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. Il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est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important de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protéger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la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réputation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l'ONU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celle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l'unité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militaire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ou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 police pour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établir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maintenir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la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confiance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 la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communauté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hôte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</a:p>
          <a:p>
            <a:pPr>
              <a:buSzPct val="85000"/>
            </a:pP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Une bonne gestion de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l'environnement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génère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également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une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utilisation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efficace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des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ressources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naturelles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une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réduction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des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coûts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, tout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en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améliorant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la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sécurité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, la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santé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et le bien-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être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du personnel de la mission. </a:t>
            </a:r>
            <a:endParaRPr lang="en-US" sz="1700" b="1" dirty="0"/>
          </a:p>
          <a:p>
            <a:endParaRPr lang="en-US" sz="1700" b="1" dirty="0"/>
          </a:p>
          <a:p>
            <a:endParaRPr lang="en-US" sz="1700" b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597DD5-AF3A-024F-88CB-0E355B47A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C752A0BD-0866-3242-8D3D-E9BB77ED850E}" type="slidenum">
              <a:rPr lang="en-US" sz="1400" b="1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pPr>
                <a:spcAft>
                  <a:spcPts val="600"/>
                </a:spcAft>
                <a:defRPr/>
              </a:pPr>
              <a:t>4</a:t>
            </a:fld>
            <a:endParaRPr lang="en-US" sz="1400" b="1" dirty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B38E043A-1281-684E-8271-717319F770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9" y="238003"/>
            <a:ext cx="611828" cy="49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69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8829563-AC5B-4E43-BE6A-F6A52BD3FD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65" r="2218" b="-1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B57529C-DDF2-0B4E-9E3C-59D5E40FB4C9}"/>
              </a:ext>
            </a:extLst>
          </p:cNvPr>
          <p:cNvSpPr txBox="1">
            <a:spLocks/>
          </p:cNvSpPr>
          <p:nvPr/>
        </p:nvSpPr>
        <p:spPr>
          <a:xfrm>
            <a:off x="8534400" y="1688120"/>
            <a:ext cx="3476226" cy="45837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85000"/>
            </a:pP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Si un incident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environnemental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majeur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se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produit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dans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ou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autour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d'une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base des Nations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unies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, par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exemple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un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déversement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 carburant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ou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une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épidémie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l'opinion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publique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peut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penser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que les Nations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unies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sont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les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principales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responsables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</a:p>
          <a:p>
            <a:pPr>
              <a:buSzPct val="85000"/>
            </a:pP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Même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les petits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gestes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d'un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gardien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 la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paix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, par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exemple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jeter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des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déchets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ou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laisser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tourner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le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moteur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 son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véhicule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au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ralenti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seront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remarqués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endParaRPr lang="en-US" sz="200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4437B327-4BF6-8D4D-8059-52629F09547A}"/>
              </a:ext>
            </a:extLst>
          </p:cNvPr>
          <p:cNvSpPr txBox="1">
            <a:spLocks/>
          </p:cNvSpPr>
          <p:nvPr/>
        </p:nvSpPr>
        <p:spPr>
          <a:xfrm>
            <a:off x="8763000" y="637979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defRPr/>
            </a:pPr>
            <a:fld id="{C752A0BD-0866-3242-8D3D-E9BB77ED850E}" type="slidenum">
              <a:rPr lang="en-US" sz="14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pPr>
                <a:spcAft>
                  <a:spcPts val="600"/>
                </a:spcAft>
                <a:defRPr/>
              </a:pPr>
              <a:t>5</a:t>
            </a:fld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872AEACD-166C-614D-B5FA-62320F59B1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9" y="238003"/>
            <a:ext cx="611828" cy="49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925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6BAD95-872C-424E-AC32-80411C7C3E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2" b="-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4473C34-6FC9-E443-98D0-E218CA0512E9}"/>
              </a:ext>
            </a:extLst>
          </p:cNvPr>
          <p:cNvSpPr txBox="1">
            <a:spLocks/>
          </p:cNvSpPr>
          <p:nvPr/>
        </p:nvSpPr>
        <p:spPr>
          <a:xfrm>
            <a:off x="370599" y="1664110"/>
            <a:ext cx="3822189" cy="3742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85000"/>
            </a:pP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L'ONU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s'engage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à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ne pas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nuire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à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la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communauté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d'accueil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, aux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moyens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subsistance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 la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communauté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à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l'environnement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local et au site du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patrimoine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culturel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</a:p>
          <a:p>
            <a:pPr>
              <a:buSzPct val="85000"/>
            </a:pP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En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tant que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membres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des forces de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maintien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 la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paix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des Nations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unies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tous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les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militaires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et le personnel de police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doivent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toujours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se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comporter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comme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des intendants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responsables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l'environnement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en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préservant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la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réputation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des Nations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unies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ainsi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que la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réputation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leur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propre pays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contributeur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endParaRPr lang="en-US" sz="1700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5232A3A3-3678-1A4D-93F0-834D94369419}"/>
              </a:ext>
            </a:extLst>
          </p:cNvPr>
          <p:cNvSpPr txBox="1">
            <a:spLocks/>
          </p:cNvSpPr>
          <p:nvPr/>
        </p:nvSpPr>
        <p:spPr>
          <a:xfrm>
            <a:off x="87630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defRPr/>
            </a:pPr>
            <a:fld id="{C752A0BD-0866-3242-8D3D-E9BB77ED850E}" type="slidenum">
              <a:rPr lang="en-US" sz="14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pPr>
                <a:spcAft>
                  <a:spcPts val="600"/>
                </a:spcAft>
                <a:defRPr/>
              </a:pPr>
              <a:t>6</a:t>
            </a:fld>
            <a:endParaRPr lang="en-US" sz="14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D2FA0D7F-3B56-8844-BB09-8C8EDFDDFD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9" y="238003"/>
            <a:ext cx="611828" cy="49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3672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3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grass, outdoor, tree, standing&#10;&#10;Description automatically generated">
            <a:extLst>
              <a:ext uri="{FF2B5EF4-FFF2-40B4-BE49-F238E27FC236}">
                <a16:creationId xmlns:a16="http://schemas.microsoft.com/office/drawing/2014/main" id="{388A076A-AC43-4CBF-BE8B-7DDC235847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2" b="-1"/>
          <a:stretch/>
        </p:blipFill>
        <p:spPr>
          <a:xfrm>
            <a:off x="2522358" y="10"/>
            <a:ext cx="9669642" cy="6857990"/>
          </a:xfrm>
          <a:prstGeom prst="rect">
            <a:avLst/>
          </a:prstGeom>
        </p:spPr>
      </p:pic>
      <p:sp>
        <p:nvSpPr>
          <p:cNvPr id="39" name="Rectangle 35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A0A510-BC52-486E-BA03-9779E3F3A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386" y="2436324"/>
            <a:ext cx="5177307" cy="1985352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Conservation de </a:t>
            </a:r>
            <a:r>
              <a:rPr lang="en-US" b="1" dirty="0" err="1">
                <a:latin typeface="Segoe UI" panose="020B0502040204020203" pitchFamily="34" charset="0"/>
                <a:cs typeface="Segoe UI" panose="020B0502040204020203" pitchFamily="34" charset="0"/>
              </a:rPr>
              <a:t>l'eau</a:t>
            </a:r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BEBC1D42-F813-3640-969A-89A9650BC147}"/>
              </a:ext>
            </a:extLst>
          </p:cNvPr>
          <p:cNvSpPr txBox="1">
            <a:spLocks/>
          </p:cNvSpPr>
          <p:nvPr/>
        </p:nvSpPr>
        <p:spPr>
          <a:xfrm>
            <a:off x="8763000" y="637979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defRPr/>
            </a:pPr>
            <a:fld id="{C752A0BD-0866-3242-8D3D-E9BB77ED850E}" type="slidenum">
              <a:rPr lang="en-US" sz="14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pPr>
                <a:spcAft>
                  <a:spcPts val="600"/>
                </a:spcAft>
                <a:defRPr/>
              </a:pPr>
              <a:t>7</a:t>
            </a:fld>
            <a:endParaRPr lang="en-US" sz="14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3C1DF2DD-55C1-EC46-B3A2-054F30A4AB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9" y="238003"/>
            <a:ext cx="611828" cy="49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8385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5" descr="A picture containing ground, outdoor, person, group&#10;&#10;Description automatically generated">
            <a:extLst>
              <a:ext uri="{FF2B5EF4-FFF2-40B4-BE49-F238E27FC236}">
                <a16:creationId xmlns:a16="http://schemas.microsoft.com/office/drawing/2014/main" id="{AE8F75B3-6862-4C81-842D-9773AC6D64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091" b="909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E862BE82-D00D-42C1-BF16-93AA37870C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6D92C2D-1D3D-4974-918C-06579FB35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50141" y="-2"/>
            <a:ext cx="5441859" cy="5654940"/>
          </a:xfrm>
          <a:custGeom>
            <a:avLst/>
            <a:gdLst>
              <a:gd name="connsiteX0" fmla="*/ 0 w 5441859"/>
              <a:gd name="connsiteY0" fmla="*/ 0 h 5654940"/>
              <a:gd name="connsiteX1" fmla="*/ 4400492 w 5441859"/>
              <a:gd name="connsiteY1" fmla="*/ 0 h 5654940"/>
              <a:gd name="connsiteX2" fmla="*/ 4484767 w 5441859"/>
              <a:gd name="connsiteY2" fmla="*/ 76595 h 5654940"/>
              <a:gd name="connsiteX3" fmla="*/ 5441859 w 5441859"/>
              <a:gd name="connsiteY3" fmla="*/ 2387221 h 5654940"/>
              <a:gd name="connsiteX4" fmla="*/ 2174140 w 5441859"/>
              <a:gd name="connsiteY4" fmla="*/ 5654940 h 5654940"/>
              <a:gd name="connsiteX5" fmla="*/ 156693 w 5441859"/>
              <a:gd name="connsiteY5" fmla="*/ 4957981 h 5654940"/>
              <a:gd name="connsiteX6" fmla="*/ 0 w 5441859"/>
              <a:gd name="connsiteY6" fmla="*/ 4820612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0" y="0"/>
                </a:moveTo>
                <a:lnTo>
                  <a:pt x="4400492" y="0"/>
                </a:lnTo>
                <a:lnTo>
                  <a:pt x="4484767" y="76595"/>
                </a:lnTo>
                <a:cubicBezTo>
                  <a:pt x="5076108" y="667936"/>
                  <a:pt x="5441859" y="1484866"/>
                  <a:pt x="5441859" y="2387221"/>
                </a:cubicBezTo>
                <a:cubicBezTo>
                  <a:pt x="5441859" y="4191932"/>
                  <a:pt x="3978851" y="5654940"/>
                  <a:pt x="2174140" y="5654940"/>
                </a:cubicBezTo>
                <a:cubicBezTo>
                  <a:pt x="1412778" y="5654940"/>
                  <a:pt x="712231" y="5394557"/>
                  <a:pt x="156693" y="4957981"/>
                </a:cubicBezTo>
                <a:lnTo>
                  <a:pt x="0" y="4820612"/>
                </a:lnTo>
                <a:close/>
              </a:path>
            </a:pathLst>
          </a:cu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DDD6D20-AC1F-475C-970C-51092FFE1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1031" y="632990"/>
            <a:ext cx="4062643" cy="1043409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800" b="1" dirty="0">
                <a:latin typeface="Segoe UI" panose="020B0502040204020203" pitchFamily="34" charset="0"/>
                <a:cs typeface="Segoe UI" panose="020B0502040204020203" pitchFamily="34" charset="0"/>
              </a:rPr>
              <a:t>Conservation de </a:t>
            </a:r>
            <a:r>
              <a:rPr lang="en-US" sz="28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l'eau</a:t>
            </a:r>
            <a:r>
              <a:rPr lang="en-US" sz="28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44B54FAC-1E3F-442A-8635-39B40BC7E7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1031" y="1774372"/>
            <a:ext cx="4062642" cy="275408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SzPct val="85000"/>
            </a:pP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L'eau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peut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être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rare dans la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région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où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les missions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opèrent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.  La conservation de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l'eau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devrait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réduire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l'impact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 la mission sur les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ressources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en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eau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douce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des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communautés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d'accueil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endParaRPr lang="en-US" sz="1800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FC0F34F-4F5E-2D4F-B8EA-B77CD1EB6536}"/>
              </a:ext>
            </a:extLst>
          </p:cNvPr>
          <p:cNvSpPr txBox="1">
            <a:spLocks/>
          </p:cNvSpPr>
          <p:nvPr/>
        </p:nvSpPr>
        <p:spPr>
          <a:xfrm>
            <a:off x="8763000" y="637979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defRPr/>
            </a:pPr>
            <a:fld id="{C752A0BD-0866-3242-8D3D-E9BB77ED850E}" type="slidenum">
              <a:rPr lang="en-US" sz="14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pPr>
                <a:spcAft>
                  <a:spcPts val="600"/>
                </a:spcAft>
                <a:defRPr/>
              </a:pPr>
              <a:t>8</a:t>
            </a:fld>
            <a:endParaRPr lang="en-US" sz="14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F3BEC619-477B-2149-8115-EC2A8BE8AE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9" y="238003"/>
            <a:ext cx="611828" cy="49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2063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lowchart: Document 13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4C8D4EE-8D0C-4D18-8785-53403207C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Conservation de </a:t>
            </a:r>
            <a:r>
              <a:rPr lang="en-US" sz="3200" b="1" dirty="0" err="1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l'eau</a:t>
            </a:r>
            <a:r>
              <a:rPr lang="en-US" sz="3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- </a:t>
            </a:r>
            <a:r>
              <a:rPr lang="en-US" sz="3200" b="1" dirty="0" err="1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principes</a:t>
            </a:r>
            <a:r>
              <a:rPr lang="en-US" sz="3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clés</a:t>
            </a:r>
            <a:r>
              <a:rPr lang="en-US" sz="3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en-US" sz="3200" b="1" kern="1200" dirty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D273C5B6-89AF-4918-BE89-56C7F49D5C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4612655"/>
              </p:ext>
            </p:extLst>
          </p:nvPr>
        </p:nvGraphicFramePr>
        <p:xfrm>
          <a:off x="4305904" y="922975"/>
          <a:ext cx="7347537" cy="46751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7574">
                  <a:extLst>
                    <a:ext uri="{9D8B030D-6E8A-4147-A177-3AD203B41FA5}">
                      <a16:colId xmlns:a16="http://schemas.microsoft.com/office/drawing/2014/main" val="3962060694"/>
                    </a:ext>
                  </a:extLst>
                </a:gridCol>
                <a:gridCol w="3679963">
                  <a:extLst>
                    <a:ext uri="{9D8B030D-6E8A-4147-A177-3AD203B41FA5}">
                      <a16:colId xmlns:a16="http://schemas.microsoft.com/office/drawing/2014/main" val="2966013420"/>
                    </a:ext>
                  </a:extLst>
                </a:gridCol>
              </a:tblGrid>
              <a:tr h="386923"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FAIRE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endParaRPr lang="en-US" sz="1800" b="1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3628" marR="83628" marT="41815" marB="41815"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NE PAS FAIRE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endParaRPr lang="en-US" sz="1800" b="1" dirty="0"/>
                    </a:p>
                  </a:txBody>
                  <a:tcPr marL="83628" marR="83628" marT="41815" marB="41815"/>
                </a:tc>
                <a:extLst>
                  <a:ext uri="{0D108BD9-81ED-4DB2-BD59-A6C34878D82A}">
                    <a16:rowId xmlns:a16="http://schemas.microsoft.com/office/drawing/2014/main" val="1539128937"/>
                  </a:ext>
                </a:extLst>
              </a:tr>
              <a:tr h="16589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  </a:t>
                      </a:r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Prenez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des douches </a:t>
                      </a:r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courtes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US" sz="1400" b="1" dirty="0"/>
                    </a:p>
                  </a:txBody>
                  <a:tcPr marL="83628" marR="83628" marT="41815" marB="41815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54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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Ne pas </a:t>
                      </a:r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tolérer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les </a:t>
                      </a:r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fuites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d'eau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 marL="83628" marR="83628" marT="41815" marB="4181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5052548"/>
                  </a:ext>
                </a:extLst>
              </a:tr>
              <a:tr h="16423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</a:t>
                      </a: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Fermez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toujours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les </a:t>
                      </a:r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robinets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après usage </a:t>
                      </a:r>
                    </a:p>
                  </a:txBody>
                  <a:tcPr marL="83628" marR="83628" marT="41815" marB="41815"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l" defTabSz="9754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</a:t>
                      </a:r>
                      <a:r>
                        <a:rPr lang="en-US" sz="1400" b="1" kern="12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Ne laissez pas le </a:t>
                      </a:r>
                      <a:r>
                        <a:rPr lang="en-US" sz="14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tuyau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d'eau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couler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sans surveillance </a:t>
                      </a:r>
                    </a:p>
                  </a:txBody>
                  <a:tcPr marL="83628" marR="83628" marT="41815" marB="4181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4145952"/>
                  </a:ext>
                </a:extLst>
              </a:tr>
              <a:tr h="543404">
                <a:tc>
                  <a:txBody>
                    <a:bodyPr/>
                    <a:lstStyle/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</a:t>
                      </a: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Fermez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le </a:t>
                      </a:r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robinet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d'eau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lorsque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vous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faites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la </a:t>
                      </a:r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vaisselle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et que </a:t>
                      </a:r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vous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vous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brossez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les dents. </a:t>
                      </a:r>
                    </a:p>
                  </a:txBody>
                  <a:tcPr marL="83628" marR="83628" marT="41815" marB="41815">
                    <a:noFill/>
                  </a:tcPr>
                </a:tc>
                <a:tc rowSpan="2">
                  <a:txBody>
                    <a:bodyPr/>
                    <a:lstStyle/>
                    <a:p>
                      <a:pPr marL="177800" marR="0" lvl="0" indent="-177800" algn="l" defTabSz="9754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</a:t>
                      </a:r>
                      <a:r>
                        <a:rPr lang="en-US" sz="1400" b="1" kern="12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Ne pas </a:t>
                      </a:r>
                      <a:r>
                        <a:rPr lang="en-US" sz="14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déverser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d'huile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ou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de carburant dans les plans </a:t>
                      </a:r>
                      <a:r>
                        <a:rPr lang="en-US" sz="14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d'eau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les fosses </a:t>
                      </a:r>
                      <a:r>
                        <a:rPr lang="en-US" sz="14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septiques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les toilettes </a:t>
                      </a:r>
                      <a:r>
                        <a:rPr lang="en-US" sz="14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ou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les </a:t>
                      </a:r>
                      <a:r>
                        <a:rPr lang="en-US" sz="14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canaux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de drainage pour </a:t>
                      </a:r>
                      <a:r>
                        <a:rPr lang="en-US" sz="14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lutter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contre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la reproduction des </a:t>
                      </a:r>
                      <a:r>
                        <a:rPr lang="en-US" sz="14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moustiques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ou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la production </a:t>
                      </a:r>
                      <a:r>
                        <a:rPr lang="en-US" sz="14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d'odeurs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 </a:t>
                      </a:r>
                    </a:p>
                  </a:txBody>
                  <a:tcPr marL="83628" marR="83628" marT="41815" marB="4181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9695888"/>
                  </a:ext>
                </a:extLst>
              </a:tr>
              <a:tr h="743737">
                <a:tc>
                  <a:txBody>
                    <a:bodyPr/>
                    <a:lstStyle/>
                    <a:p>
                      <a:pPr marL="179388" marR="0" indent="-1793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</a:t>
                      </a: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Attendez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d'avoir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une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charge </a:t>
                      </a:r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complète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avant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faire la </a:t>
                      </a:r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lessive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et </a:t>
                      </a:r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utilisez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le cycle de lavage court de la machine </a:t>
                      </a:r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à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laver. </a:t>
                      </a:r>
                    </a:p>
                  </a:txBody>
                  <a:tcPr marL="83628" marR="83628" marT="41815" marB="41815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 sz="1000" b="1" dirty="0">
                        <a:latin typeface="+mn-lt"/>
                      </a:endParaRPr>
                    </a:p>
                  </a:txBody>
                  <a:tcPr marL="83628" marR="83628" marT="41815" marB="4181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5284483"/>
                  </a:ext>
                </a:extLst>
              </a:tr>
              <a:tr h="535595">
                <a:tc>
                  <a:txBody>
                    <a:bodyPr/>
                    <a:lstStyle/>
                    <a:p>
                      <a:pPr marL="179388" marR="0" indent="-1793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</a:t>
                      </a: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Avec les toilettes </a:t>
                      </a:r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à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double chasse, </a:t>
                      </a:r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utilisez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autant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que possible le bouton de chasse </a:t>
                      </a:r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à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faible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débit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 </a:t>
                      </a:r>
                    </a:p>
                  </a:txBody>
                  <a:tcPr marL="83628" marR="83628" marT="41815" marB="41815">
                    <a:noFill/>
                  </a:tcPr>
                </a:tc>
                <a:tc>
                  <a:txBody>
                    <a:bodyPr/>
                    <a:lstStyle/>
                    <a:p>
                      <a:pPr marL="179388" indent="-179388"/>
                      <a:endParaRPr lang="en-US" sz="1000" b="1" dirty="0">
                        <a:latin typeface="+mn-lt"/>
                      </a:endParaRPr>
                    </a:p>
                  </a:txBody>
                  <a:tcPr marL="83628" marR="83628" marT="41815" marB="4181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201911"/>
                  </a:ext>
                </a:extLst>
              </a:tr>
              <a:tr h="535595">
                <a:tc>
                  <a:txBody>
                    <a:bodyPr/>
                    <a:lstStyle/>
                    <a:p>
                      <a:pPr marL="179388" marR="0" indent="-1793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</a:t>
                      </a: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Récupérez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l'eau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</a:t>
                      </a:r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pluie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ou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réutilisez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l'eau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qui </a:t>
                      </a:r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s'écoule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des </a:t>
                      </a:r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climatiseurs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pour </a:t>
                      </a:r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arroser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les </a:t>
                      </a:r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plantes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 </a:t>
                      </a:r>
                    </a:p>
                  </a:txBody>
                  <a:tcPr marL="83628" marR="83628" marT="41815" marB="41815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b="1" dirty="0">
                        <a:latin typeface="+mn-lt"/>
                      </a:endParaRPr>
                    </a:p>
                  </a:txBody>
                  <a:tcPr marL="83628" marR="83628" marT="41815" marB="4181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1578166"/>
                  </a:ext>
                </a:extLst>
              </a:tr>
              <a:tr h="566055">
                <a:tc>
                  <a:txBody>
                    <a:bodyPr/>
                    <a:lstStyle/>
                    <a:p>
                      <a:pPr marL="179388" marR="0" indent="-1793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</a:t>
                      </a:r>
                      <a:r>
                        <a:rPr lang="en-US" sz="1400" b="1" kern="1200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4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Signalez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toute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fuite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d'eau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4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aussi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minime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soit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elle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 marL="62722" marR="62722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b="1" dirty="0">
                        <a:latin typeface="+mn-lt"/>
                      </a:endParaRPr>
                    </a:p>
                  </a:txBody>
                  <a:tcPr marL="83628" marR="83628" marT="41815" marB="4181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8950554"/>
                  </a:ext>
                </a:extLst>
              </a:tr>
            </a:tbl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F4A0FDE3-99F8-4E9E-A02F-5099623D2A6E}"/>
              </a:ext>
            </a:extLst>
          </p:cNvPr>
          <p:cNvGrpSpPr/>
          <p:nvPr/>
        </p:nvGrpSpPr>
        <p:grpSpPr>
          <a:xfrm>
            <a:off x="688522" y="5820803"/>
            <a:ext cx="2905153" cy="1036463"/>
            <a:chOff x="666750" y="5826241"/>
            <a:chExt cx="2905153" cy="1036463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97A9A932-67A8-447F-B0FA-F82B5631FB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8940" t="34364" r="53006" b="50591"/>
            <a:stretch/>
          </p:blipFill>
          <p:spPr>
            <a:xfrm>
              <a:off x="666750" y="5830946"/>
              <a:ext cx="981931" cy="1031758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7CF2152A-90DF-478B-AF0C-E7508FAAEA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4344" t="34243" r="27770" b="50714"/>
            <a:stretch/>
          </p:blipFill>
          <p:spPr>
            <a:xfrm>
              <a:off x="1648681" y="5826241"/>
              <a:ext cx="961611" cy="1031759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FAEFC0DA-83B1-45B9-A323-B1F66F179A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4383" t="71807" r="27730" b="13183"/>
            <a:stretch/>
          </p:blipFill>
          <p:spPr>
            <a:xfrm>
              <a:off x="2610292" y="5833304"/>
              <a:ext cx="961611" cy="1029400"/>
            </a:xfrm>
            <a:prstGeom prst="rect">
              <a:avLst/>
            </a:prstGeom>
          </p:spPr>
        </p:pic>
      </p:grp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B6035A02-3725-C446-B1AB-E46FD703ED51}"/>
              </a:ext>
            </a:extLst>
          </p:cNvPr>
          <p:cNvSpPr txBox="1">
            <a:spLocks/>
          </p:cNvSpPr>
          <p:nvPr/>
        </p:nvSpPr>
        <p:spPr>
          <a:xfrm>
            <a:off x="8763000" y="637979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defRPr/>
            </a:pPr>
            <a:fld id="{C752A0BD-0866-3242-8D3D-E9BB77ED850E}" type="slidenum">
              <a:rPr lang="en-US" sz="14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pPr>
                <a:spcAft>
                  <a:spcPts val="600"/>
                </a:spcAft>
                <a:defRPr/>
              </a:pPr>
              <a:t>9</a:t>
            </a:fld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04963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picture containing sky, outdoor, grass, tree&#10;&#10;Description automatically generated">
            <a:extLst>
              <a:ext uri="{FF2B5EF4-FFF2-40B4-BE49-F238E27FC236}">
                <a16:creationId xmlns:a16="http://schemas.microsoft.com/office/drawing/2014/main" id="{EF24C426-1E7D-4955-8E06-4D690E802C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953" b="9118"/>
          <a:stretch/>
        </p:blipFill>
        <p:spPr>
          <a:xfrm>
            <a:off x="2519309" y="0"/>
            <a:ext cx="9669642" cy="6857990"/>
          </a:xfrm>
          <a:prstGeom prst="rect">
            <a:avLst/>
          </a:prstGeom>
        </p:spPr>
      </p:pic>
      <p:sp>
        <p:nvSpPr>
          <p:cNvPr id="24" name="Rectangle 17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7E05900-A1B0-4AD1-AB6B-668E70105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489" y="2520460"/>
            <a:ext cx="4958365" cy="1932333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Gestion des </a:t>
            </a:r>
            <a:r>
              <a:rPr lang="en-US" b="1" dirty="0" err="1">
                <a:latin typeface="Segoe UI" panose="020B0502040204020203" pitchFamily="34" charset="0"/>
                <a:cs typeface="Segoe UI" panose="020B0502040204020203" pitchFamily="34" charset="0"/>
              </a:rPr>
              <a:t>eaux</a:t>
            </a:r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b="1" dirty="0" err="1">
                <a:latin typeface="Segoe UI" panose="020B0502040204020203" pitchFamily="34" charset="0"/>
                <a:cs typeface="Segoe UI" panose="020B0502040204020203" pitchFamily="34" charset="0"/>
              </a:rPr>
              <a:t>usées</a:t>
            </a:r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441E8ED-83F3-3543-8940-6F89830A606A}"/>
              </a:ext>
            </a:extLst>
          </p:cNvPr>
          <p:cNvSpPr txBox="1">
            <a:spLocks/>
          </p:cNvSpPr>
          <p:nvPr/>
        </p:nvSpPr>
        <p:spPr>
          <a:xfrm>
            <a:off x="8763000" y="637979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defRPr/>
            </a:pPr>
            <a:fld id="{C752A0BD-0866-3242-8D3D-E9BB77ED850E}" type="slidenum">
              <a:rPr lang="en-US" sz="14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pPr>
                <a:spcAft>
                  <a:spcPts val="600"/>
                </a:spcAft>
                <a:defRPr/>
              </a:pPr>
              <a:t>10</a:t>
            </a:fld>
            <a:endParaRPr lang="en-US" sz="14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D7EE59E0-474C-C447-B076-E43839D614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9" y="238003"/>
            <a:ext cx="611828" cy="49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0912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person, outdoor&#10;&#10;Description automatically generated">
            <a:extLst>
              <a:ext uri="{FF2B5EF4-FFF2-40B4-BE49-F238E27FC236}">
                <a16:creationId xmlns:a16="http://schemas.microsoft.com/office/drawing/2014/main" id="{72F2CD14-EF10-44E6-828F-40E2900066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087" b="42366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36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8" name="Title 6">
            <a:extLst>
              <a:ext uri="{FF2B5EF4-FFF2-40B4-BE49-F238E27FC236}">
                <a16:creationId xmlns:a16="http://schemas.microsoft.com/office/drawing/2014/main" id="{90F288DA-99CD-C34E-8B3D-10EF913D5D70}"/>
              </a:ext>
            </a:extLst>
          </p:cNvPr>
          <p:cNvSpPr txBox="1">
            <a:spLocks/>
          </p:cNvSpPr>
          <p:nvPr/>
        </p:nvSpPr>
        <p:spPr>
          <a:xfrm>
            <a:off x="719957" y="2086246"/>
            <a:ext cx="4204137" cy="134275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75482" rtl="0" eaLnBrk="1" latinLnBrk="0" hangingPunct="1">
              <a:spcBef>
                <a:spcPct val="0"/>
              </a:spcBef>
              <a:buNone/>
              <a:defRPr sz="2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Gestion des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eaux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usées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43D61813-F540-694E-B400-05583C3D9A5D}"/>
              </a:ext>
            </a:extLst>
          </p:cNvPr>
          <p:cNvSpPr txBox="1">
            <a:spLocks/>
          </p:cNvSpPr>
          <p:nvPr/>
        </p:nvSpPr>
        <p:spPr>
          <a:xfrm>
            <a:off x="525516" y="3502797"/>
            <a:ext cx="4593021" cy="3428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85000"/>
            </a:pP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Sachez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qu'environ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80 % de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l'eau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utilisée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quotidiennement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se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transforme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en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eaux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usées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que la mission doit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gérer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traiter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</a:p>
          <a:p>
            <a:pPr>
              <a:buSzPct val="85000"/>
            </a:pP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Individuellement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, les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soldats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 la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paix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l'ONU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produisent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des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eaux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usées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en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tirant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la chasse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d'eau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des toilettes,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en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prenant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des douches,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en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assurant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leur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hygiène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personnelle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en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préparant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les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repas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en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faisant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la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lessive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en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lavant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les voitures. </a:t>
            </a:r>
          </a:p>
          <a:p>
            <a:pPr>
              <a:buSzPct val="85000"/>
            </a:pP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Les installations de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traitement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des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eaux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usées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d'assainissement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doivent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être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prises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en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charge et bien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entretenues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pour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garantir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leur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bon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fonctionnement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éviter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tout impact sur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l'environnement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endParaRPr lang="en-US" sz="1300" b="1" dirty="0"/>
          </a:p>
          <a:p>
            <a:endParaRPr lang="en-US" sz="13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A1CB08-936B-8248-9555-3F2317552B65}"/>
              </a:ext>
            </a:extLst>
          </p:cNvPr>
          <p:cNvSpPr txBox="1"/>
          <p:nvPr/>
        </p:nvSpPr>
        <p:spPr>
          <a:xfrm>
            <a:off x="-357187" y="3857625"/>
            <a:ext cx="184731" cy="3520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688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D6EB24B-3CA5-8E4A-8B3A-6401D0497889}"/>
              </a:ext>
            </a:extLst>
          </p:cNvPr>
          <p:cNvSpPr txBox="1">
            <a:spLocks/>
          </p:cNvSpPr>
          <p:nvPr/>
        </p:nvSpPr>
        <p:spPr>
          <a:xfrm>
            <a:off x="8763000" y="637979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defRPr/>
            </a:pPr>
            <a:fld id="{C752A0BD-0866-3242-8D3D-E9BB77ED850E}" type="slidenum">
              <a:rPr lang="en-US" sz="14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pPr>
                <a:spcAft>
                  <a:spcPts val="600"/>
                </a:spcAft>
                <a:defRPr/>
              </a:pPr>
              <a:t>11</a:t>
            </a:fld>
            <a:endParaRPr lang="en-US" sz="14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41840717-987A-7B43-97D6-256AF9BED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9" y="238003"/>
            <a:ext cx="611828" cy="49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3963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lowchart: Document 21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6">
            <a:extLst>
              <a:ext uri="{FF2B5EF4-FFF2-40B4-BE49-F238E27FC236}">
                <a16:creationId xmlns:a16="http://schemas.microsoft.com/office/drawing/2014/main" id="{42165A48-2D45-C247-8061-5E913D2D9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3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Gestion des </a:t>
            </a:r>
            <a:r>
              <a:rPr lang="en-US" sz="3200" b="1" dirty="0" err="1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eaux</a:t>
            </a:r>
            <a:r>
              <a:rPr lang="en-US" sz="3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usées</a:t>
            </a:r>
            <a:r>
              <a:rPr lang="en-US" sz="3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- </a:t>
            </a:r>
            <a:r>
              <a:rPr lang="en-US" sz="3200" b="1" dirty="0" err="1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principes</a:t>
            </a:r>
            <a:r>
              <a:rPr lang="en-US" sz="3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clés</a:t>
            </a:r>
            <a:r>
              <a:rPr lang="en-US" sz="3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en-US" sz="3200" b="1" kern="1200" dirty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Title 6">
            <a:extLst>
              <a:ext uri="{FF2B5EF4-FFF2-40B4-BE49-F238E27FC236}">
                <a16:creationId xmlns:a16="http://schemas.microsoft.com/office/drawing/2014/main" id="{83935DB1-193F-1A40-8128-5F4CBADB57D3}"/>
              </a:ext>
            </a:extLst>
          </p:cNvPr>
          <p:cNvSpPr txBox="1">
            <a:spLocks/>
          </p:cNvSpPr>
          <p:nvPr/>
        </p:nvSpPr>
        <p:spPr>
          <a:xfrm>
            <a:off x="2108594" y="723898"/>
            <a:ext cx="7974812" cy="692431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75482" rtl="0" eaLnBrk="1" latinLnBrk="0" hangingPunct="1">
              <a:spcBef>
                <a:spcPct val="0"/>
              </a:spcBef>
              <a:buNone/>
              <a:defRPr sz="2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endParaRPr lang="en-US" sz="2800" b="0" dirty="0">
              <a:latin typeface="Arial Nova" panose="020B0504020202020204" pitchFamily="34" charset="0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C3DC5A4D-98AE-9C4B-8482-5471A14B83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1295187"/>
              </p:ext>
            </p:extLst>
          </p:nvPr>
        </p:nvGraphicFramePr>
        <p:xfrm>
          <a:off x="4207933" y="921658"/>
          <a:ext cx="7347538" cy="41464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2988">
                  <a:extLst>
                    <a:ext uri="{9D8B030D-6E8A-4147-A177-3AD203B41FA5}">
                      <a16:colId xmlns:a16="http://schemas.microsoft.com/office/drawing/2014/main" val="3962060694"/>
                    </a:ext>
                  </a:extLst>
                </a:gridCol>
                <a:gridCol w="3674550">
                  <a:extLst>
                    <a:ext uri="{9D8B030D-6E8A-4147-A177-3AD203B41FA5}">
                      <a16:colId xmlns:a16="http://schemas.microsoft.com/office/drawing/2014/main" val="2966013420"/>
                    </a:ext>
                  </a:extLst>
                </a:gridCol>
              </a:tblGrid>
              <a:tr h="389964"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FAIRE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endParaRPr lang="en-US" sz="1800" b="1" dirty="0"/>
                    </a:p>
                  </a:txBody>
                  <a:tcPr marL="84286" marR="84286" marT="42143" marB="42143"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NE PAS FAIRE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endParaRPr lang="en-US" sz="1800" b="1" dirty="0"/>
                    </a:p>
                  </a:txBody>
                  <a:tcPr marL="84286" marR="84286" marT="42143" marB="42143"/>
                </a:tc>
                <a:extLst>
                  <a:ext uri="{0D108BD9-81ED-4DB2-BD59-A6C34878D82A}">
                    <a16:rowId xmlns:a16="http://schemas.microsoft.com/office/drawing/2014/main" val="1539128937"/>
                  </a:ext>
                </a:extLst>
              </a:tr>
              <a:tr h="1213863">
                <a:tc>
                  <a:txBody>
                    <a:bodyPr/>
                    <a:lstStyle/>
                    <a:p>
                      <a:pPr marL="177800" marR="0" lvl="0" indent="-177800" algn="l" defTabSz="9754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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4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Utiliser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les </a:t>
                      </a:r>
                      <a:r>
                        <a:rPr lang="en-US" sz="14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eaux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usées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traitées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ou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l'eau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de </a:t>
                      </a:r>
                      <a:r>
                        <a:rPr lang="en-US" sz="14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pluie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pour le </a:t>
                      </a:r>
                      <a:r>
                        <a:rPr lang="en-US" sz="14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jardinage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le lavage des voitures, le </a:t>
                      </a:r>
                      <a:r>
                        <a:rPr lang="en-US" sz="14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contrôle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de la </a:t>
                      </a:r>
                      <a:r>
                        <a:rPr lang="en-US" sz="14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poussière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ou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la chasse </a:t>
                      </a:r>
                      <a:r>
                        <a:rPr lang="en-US" sz="14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d'eau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des toilettes, dans la </a:t>
                      </a:r>
                      <a:r>
                        <a:rPr lang="en-US" sz="14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mesure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du possible. 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84286" marR="84286" marT="42143" marB="42143"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l" defTabSz="9754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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Ne pas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jeter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produits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chimiques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de plastique, de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déchets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alimentaires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ou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d'ordures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ménagères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dans les toilettes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ou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dans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l'évier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car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cela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pourrait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boucher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le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réseau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canalisations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ou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générer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des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pannes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à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la station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d'épuration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aval. </a:t>
                      </a:r>
                    </a:p>
                  </a:txBody>
                  <a:tcPr marL="84286" marR="84286" marT="42143" marB="42143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5052548"/>
                  </a:ext>
                </a:extLst>
              </a:tr>
              <a:tr h="1240972">
                <a:tc>
                  <a:txBody>
                    <a:bodyPr/>
                    <a:lstStyle/>
                    <a:p>
                      <a:pPr marL="177800" marR="0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</a:t>
                      </a: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Assurer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l'hygiène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et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l'entretien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des infrastructures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d'assainissement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(par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exemple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nettoyage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et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entretien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des ablutions, inspection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régulière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des regards,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nettoyage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des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canaux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drainage, etc.) </a:t>
                      </a:r>
                    </a:p>
                  </a:txBody>
                  <a:tcPr marL="84286" marR="84286" marT="42143" marB="42143"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l" defTabSz="9754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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Ne pas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boire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ou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ingérer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les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eaux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usées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traitées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ni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les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utiliser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pour la cuisine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ou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le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bain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 </a:t>
                      </a:r>
                    </a:p>
                  </a:txBody>
                  <a:tcPr marL="84286" marR="84286" marT="42143" marB="42143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4145952"/>
                  </a:ext>
                </a:extLst>
              </a:tr>
              <a:tr h="959361">
                <a:tc>
                  <a:txBody>
                    <a:bodyPr/>
                    <a:lstStyle/>
                    <a:p>
                      <a:pPr marL="177800" marR="0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</a:t>
                      </a: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Signaler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immédiatement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tout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déversement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ou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débordement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d'eaux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usées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au personnel chargé de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l'eau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et de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l'assainissement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l'unité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 </a:t>
                      </a:r>
                    </a:p>
                  </a:txBody>
                  <a:tcPr marL="84286" marR="84286" marT="42143" marB="42143"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l" defTabSz="9754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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Ne pas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déverser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d'huile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ou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carburant dans les plans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d'eau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les fosses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septiques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ou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les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canaux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drainage pour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lutter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contre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la reproduction des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moustiques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ou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la production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d'odeurs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 </a:t>
                      </a:r>
                    </a:p>
                  </a:txBody>
                  <a:tcPr marL="84286" marR="84286" marT="42143" marB="42143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9695888"/>
                  </a:ext>
                </a:extLst>
              </a:tr>
            </a:tbl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58A0FA4F-020A-44BA-8546-74F3209C4E29}"/>
              </a:ext>
            </a:extLst>
          </p:cNvPr>
          <p:cNvGrpSpPr/>
          <p:nvPr/>
        </p:nvGrpSpPr>
        <p:grpSpPr>
          <a:xfrm>
            <a:off x="769448" y="5833334"/>
            <a:ext cx="2977685" cy="1031759"/>
            <a:chOff x="1295400" y="261205"/>
            <a:chExt cx="2977685" cy="1031759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14AA9AE-FE72-41CF-8789-220A1DCE17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4344" t="34243" r="27770" b="50714"/>
            <a:stretch/>
          </p:blipFill>
          <p:spPr>
            <a:xfrm>
              <a:off x="1295400" y="261205"/>
              <a:ext cx="961611" cy="1031759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4F592D3-5C91-4939-897F-FF4E81EC63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8762" t="53352" r="52757" b="31603"/>
            <a:stretch/>
          </p:blipFill>
          <p:spPr>
            <a:xfrm>
              <a:off x="2257011" y="261205"/>
              <a:ext cx="1034143" cy="1031759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CDF18D2D-3628-409D-9703-37B702D9AD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4229" t="53163" r="27717" b="31792"/>
            <a:stretch/>
          </p:blipFill>
          <p:spPr>
            <a:xfrm>
              <a:off x="3291154" y="261206"/>
              <a:ext cx="981931" cy="1031758"/>
            </a:xfrm>
            <a:prstGeom prst="rect">
              <a:avLst/>
            </a:prstGeom>
          </p:spPr>
        </p:pic>
      </p:grp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F069C89D-D027-DE44-BF4A-2E4974522153}"/>
              </a:ext>
            </a:extLst>
          </p:cNvPr>
          <p:cNvSpPr txBox="1">
            <a:spLocks/>
          </p:cNvSpPr>
          <p:nvPr/>
        </p:nvSpPr>
        <p:spPr>
          <a:xfrm>
            <a:off x="8763000" y="637979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defRPr/>
            </a:pPr>
            <a:fld id="{C752A0BD-0866-3242-8D3D-E9BB77ED850E}" type="slidenum">
              <a:rPr lang="en-US" sz="14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pPr>
                <a:spcAft>
                  <a:spcPts val="600"/>
                </a:spcAft>
                <a:defRPr/>
              </a:pPr>
              <a:t>12</a:t>
            </a:fld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8235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One glowing fluorescent bulb amonst unlit incandescent bulbs">
            <a:extLst>
              <a:ext uri="{FF2B5EF4-FFF2-40B4-BE49-F238E27FC236}">
                <a16:creationId xmlns:a16="http://schemas.microsoft.com/office/drawing/2014/main" id="{2A178CA3-97F5-4936-A94D-7A35797B09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01" b="4834"/>
          <a:stretch/>
        </p:blipFill>
        <p:spPr>
          <a:xfrm>
            <a:off x="2638268" y="10"/>
            <a:ext cx="966964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FA4704A-A0B1-420C-93B6-D57416E74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226" y="3083169"/>
            <a:ext cx="4946296" cy="180753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Conservation de </a:t>
            </a:r>
            <a:r>
              <a:rPr lang="en-US" b="1" dirty="0" err="1">
                <a:latin typeface="Segoe UI" panose="020B0502040204020203" pitchFamily="34" charset="0"/>
                <a:cs typeface="Segoe UI" panose="020B0502040204020203" pitchFamily="34" charset="0"/>
              </a:rPr>
              <a:t>l'énergie</a:t>
            </a:r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D115C311-3038-1141-BC78-DF68A064E717}"/>
              </a:ext>
            </a:extLst>
          </p:cNvPr>
          <p:cNvSpPr txBox="1">
            <a:spLocks/>
          </p:cNvSpPr>
          <p:nvPr/>
        </p:nvSpPr>
        <p:spPr>
          <a:xfrm>
            <a:off x="8763000" y="637979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defRPr/>
            </a:pPr>
            <a:fld id="{C752A0BD-0866-3242-8D3D-E9BB77ED850E}" type="slidenum">
              <a:rPr lang="en-US" sz="14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pPr>
                <a:spcAft>
                  <a:spcPts val="600"/>
                </a:spcAft>
                <a:defRPr/>
              </a:pPr>
              <a:t>13</a:t>
            </a:fld>
            <a:endParaRPr lang="en-US" sz="14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BEA48E10-32F0-B34D-BE24-F91FEB2DF5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9" y="238003"/>
            <a:ext cx="611828" cy="49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1016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A picture containing sky, outdoor, roof&#10;&#10;Description automatically generated">
            <a:extLst>
              <a:ext uri="{FF2B5EF4-FFF2-40B4-BE49-F238E27FC236}">
                <a16:creationId xmlns:a16="http://schemas.microsoft.com/office/drawing/2014/main" id="{647004BD-228F-4CD0-84F0-AE80C9039B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5730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20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69D9AE-5FDA-4722-A270-AFCFE2538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48" y="1913950"/>
            <a:ext cx="4204137" cy="134275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b="1" dirty="0">
                <a:latin typeface="Segoe UI" panose="020B0502040204020203" pitchFamily="34" charset="0"/>
                <a:cs typeface="Segoe UI" panose="020B0502040204020203" pitchFamily="34" charset="0"/>
              </a:rPr>
              <a:t>Conservation de </a:t>
            </a:r>
            <a:r>
              <a:rPr lang="en-US" sz="28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l'énergie</a:t>
            </a:r>
            <a:r>
              <a:rPr lang="en-US" sz="28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A9B683-4169-4E11-9714-ADDFFD8B3840}"/>
              </a:ext>
            </a:extLst>
          </p:cNvPr>
          <p:cNvSpPr txBox="1">
            <a:spLocks/>
          </p:cNvSpPr>
          <p:nvPr/>
        </p:nvSpPr>
        <p:spPr>
          <a:xfrm>
            <a:off x="551274" y="3537944"/>
            <a:ext cx="4593021" cy="2619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85000"/>
            </a:pP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La majeure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partie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l'énergie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 la mission et de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l'unité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est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fournie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par des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générateurs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diesel.  Des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gaz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à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effet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serre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sont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émis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lors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 la production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d'électricité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à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l'aide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générateurs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</a:p>
          <a:p>
            <a:pPr>
              <a:buSzPct val="85000"/>
            </a:pP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Pour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minimiser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l'empreinte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climatique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 la mission, la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consommation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d'énergie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doit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être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réduite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au minimum grâce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à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des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mesures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d'économie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d'énergie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et au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remplacement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des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générateurs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par des solutions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d'énergie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renouvelable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endParaRPr lang="en-US" sz="1700" b="1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8D763C51-B851-7A44-BED9-7BB34B634A77}"/>
              </a:ext>
            </a:extLst>
          </p:cNvPr>
          <p:cNvSpPr txBox="1">
            <a:spLocks/>
          </p:cNvSpPr>
          <p:nvPr/>
        </p:nvSpPr>
        <p:spPr>
          <a:xfrm>
            <a:off x="8763000" y="637979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defRPr/>
            </a:pPr>
            <a:fld id="{C752A0BD-0866-3242-8D3D-E9BB77ED850E}" type="slidenum">
              <a:rPr lang="en-US" sz="14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pPr>
                <a:spcAft>
                  <a:spcPts val="600"/>
                </a:spcAft>
                <a:defRPr/>
              </a:pPr>
              <a:t>14</a:t>
            </a:fld>
            <a:endParaRPr lang="en-US" sz="14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4D82E3C4-9F09-3743-BEC3-6AA5BC75AF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9" y="238003"/>
            <a:ext cx="611828" cy="49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7590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lowchart: Document 18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6">
            <a:extLst>
              <a:ext uri="{FF2B5EF4-FFF2-40B4-BE49-F238E27FC236}">
                <a16:creationId xmlns:a16="http://schemas.microsoft.com/office/drawing/2014/main" id="{BF5E41E3-AD92-564C-8B44-9A39B5C48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3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Conservation de </a:t>
            </a:r>
            <a:r>
              <a:rPr lang="en-US" sz="3200" b="1" dirty="0" err="1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l'énergie</a:t>
            </a:r>
            <a:r>
              <a:rPr lang="en-US" sz="3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- </a:t>
            </a:r>
            <a:r>
              <a:rPr lang="en-US" sz="3200" b="1" dirty="0" err="1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principes</a:t>
            </a:r>
            <a:r>
              <a:rPr lang="en-US" sz="3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clés</a:t>
            </a:r>
            <a:r>
              <a:rPr lang="en-US" sz="3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en-US" sz="3200" b="1" kern="1200" dirty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D273C5B6-89AF-4918-BE89-56C7F49D5C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6365090"/>
              </p:ext>
            </p:extLst>
          </p:nvPr>
        </p:nvGraphicFramePr>
        <p:xfrm>
          <a:off x="4207933" y="895676"/>
          <a:ext cx="7347538" cy="56701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4164">
                  <a:extLst>
                    <a:ext uri="{9D8B030D-6E8A-4147-A177-3AD203B41FA5}">
                      <a16:colId xmlns:a16="http://schemas.microsoft.com/office/drawing/2014/main" val="3962060694"/>
                    </a:ext>
                  </a:extLst>
                </a:gridCol>
                <a:gridCol w="3643374">
                  <a:extLst>
                    <a:ext uri="{9D8B030D-6E8A-4147-A177-3AD203B41FA5}">
                      <a16:colId xmlns:a16="http://schemas.microsoft.com/office/drawing/2014/main" val="2966013420"/>
                    </a:ext>
                  </a:extLst>
                </a:gridCol>
              </a:tblGrid>
              <a:tr h="361618"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FAIRE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endParaRPr lang="en-US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8159" marR="78159" marT="39080" marB="39080"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NE PAS FAIRE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endParaRPr lang="en-US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8159" marR="78159" marT="39080" marB="39080"/>
                </a:tc>
                <a:extLst>
                  <a:ext uri="{0D108BD9-81ED-4DB2-BD59-A6C34878D82A}">
                    <a16:rowId xmlns:a16="http://schemas.microsoft.com/office/drawing/2014/main" val="1539128937"/>
                  </a:ext>
                </a:extLst>
              </a:tr>
              <a:tr h="554853">
                <a:tc>
                  <a:txBody>
                    <a:bodyPr/>
                    <a:lstStyle/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</a:t>
                      </a:r>
                      <a:r>
                        <a:rPr lang="en-US" sz="13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Gardez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les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fenêtres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et les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portes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fermées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lorsque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vous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utilisez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l'unité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climatisation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 </a:t>
                      </a:r>
                    </a:p>
                  </a:txBody>
                  <a:tcPr marL="78159" marR="78159" marT="39080" marB="39080"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l" defTabSz="9754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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 Ne laissez pas un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véhicule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au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ralenti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coupez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le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moteur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lorsque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le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véhicule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est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inoccupé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. </a:t>
                      </a:r>
                      <a:endParaRPr lang="en-US" sz="13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8159" marR="78159" marT="39080" marB="3908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5052548"/>
                  </a:ext>
                </a:extLst>
              </a:tr>
              <a:tr h="751115">
                <a:tc>
                  <a:txBody>
                    <a:bodyPr/>
                    <a:lstStyle/>
                    <a:p>
                      <a:pPr marL="177800" marR="0" lvl="0" indent="-177800" algn="l" defTabSz="9754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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Lorsque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vous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êtes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dans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votre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logement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ou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votre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bureau,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réglez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la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température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l'unité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climatisation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à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23oC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ou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plus (dans les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climats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chauds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). </a:t>
                      </a:r>
                    </a:p>
                  </a:txBody>
                  <a:tcPr marL="78159" marR="78159" marT="39080" marB="39080"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l" defTabSz="9754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</a:t>
                      </a:r>
                      <a:r>
                        <a:rPr lang="en-US" sz="13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Ne laissez pas les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lumières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et la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climatisation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allumées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lorsque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la pièce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est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inoccupée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. </a:t>
                      </a:r>
                      <a:endParaRPr lang="en-US" sz="13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8159" marR="78159" marT="39080" marB="3908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4145952"/>
                  </a:ext>
                </a:extLst>
              </a:tr>
              <a:tr h="691567">
                <a:tc>
                  <a:txBody>
                    <a:bodyPr/>
                    <a:lstStyle/>
                    <a:p>
                      <a:pPr marL="174625" marR="0" lvl="0" indent="-174625" algn="l" defTabSz="9754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 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Éteignez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l'unité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climatisation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et les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lumières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lorsque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vous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quittez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le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logement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ou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le bureau. </a:t>
                      </a:r>
                    </a:p>
                  </a:txBody>
                  <a:tcPr marL="78159" marR="78159" marT="39080" marB="39080"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l" defTabSz="9754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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 Pour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votre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propre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sécurité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et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celle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des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autres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n'effectuez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pas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vos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propres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connexions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électriques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et ne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modifiez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pas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l'équipement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électrique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. </a:t>
                      </a:r>
                      <a:endParaRPr lang="en-US" sz="13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8159" marR="78159" marT="39080" marB="3908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9695888"/>
                  </a:ext>
                </a:extLst>
              </a:tr>
              <a:tr h="500567">
                <a:tc>
                  <a:txBody>
                    <a:bodyPr/>
                    <a:lstStyle/>
                    <a:p>
                      <a:pPr marL="174625" marR="0" lvl="0" indent="-174625" algn="l" defTabSz="9754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 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 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Après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avoir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fait la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lessive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faites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sécher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vos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vêtements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à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l'air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libre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plutôt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que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d'utiliser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la machine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à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sécher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 </a:t>
                      </a:r>
                    </a:p>
                  </a:txBody>
                  <a:tcPr marL="78159" marR="78159" marT="39080" marB="39080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b="1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8159" marR="78159" marT="39080" marB="3908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5284483"/>
                  </a:ext>
                </a:extLst>
              </a:tr>
              <a:tr h="958118">
                <a:tc>
                  <a:txBody>
                    <a:bodyPr/>
                    <a:lstStyle/>
                    <a:p>
                      <a:pPr marL="174625" marR="0" lvl="0" indent="-174625" algn="l" defTabSz="9754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 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Lorsque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vous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partez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vacances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éteignez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l'air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conditionné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et les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lumières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et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débranchez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les cordons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d'alimentation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les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équipements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électroniques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et les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appareils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électriques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à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l'exception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du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réfrigérateur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 </a:t>
                      </a:r>
                    </a:p>
                  </a:txBody>
                  <a:tcPr marL="78159" marR="78159" marT="39080" marB="39080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8159" marR="78159" marT="39080" marB="3908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201911"/>
                  </a:ext>
                </a:extLst>
              </a:tr>
              <a:tr h="370115">
                <a:tc>
                  <a:txBody>
                    <a:bodyPr/>
                    <a:lstStyle/>
                    <a:p>
                      <a:pPr marL="0" marR="0" lvl="0" indent="0" algn="l" defTabSz="9754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</a:t>
                      </a:r>
                      <a:r>
                        <a:rPr lang="en-US" sz="13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Se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rendre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au travail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à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pied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ou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à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vélo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 marL="78159" marR="78159" marT="39080" marB="39080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b="1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8159" marR="78159" marT="39080" marB="3908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1578166"/>
                  </a:ext>
                </a:extLst>
              </a:tr>
              <a:tr h="306689">
                <a:tc>
                  <a:txBody>
                    <a:bodyPr/>
                    <a:lstStyle/>
                    <a:p>
                      <a:pPr marL="0" marR="0" lvl="0" indent="0" algn="l" defTabSz="9754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</a:t>
                      </a:r>
                      <a:r>
                        <a:rPr lang="en-US" sz="13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Pratiquez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le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covoiturage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 marL="58620" marR="5862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b="1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8159" marR="78159" marT="39080" marB="3908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8950554"/>
                  </a:ext>
                </a:extLst>
              </a:tr>
              <a:tr h="474834">
                <a:tc>
                  <a:txBody>
                    <a:bodyPr/>
                    <a:lstStyle/>
                    <a:p>
                      <a:pPr marL="174625" marR="0" lvl="0" indent="-174625" algn="l" defTabSz="9754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</a:t>
                      </a:r>
                      <a:r>
                        <a:rPr lang="en-US" sz="13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Utilisez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préférence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l'eau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froide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plutôt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que de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l'eau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chaude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lorsque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vous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utilisez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une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machine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à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laver. </a:t>
                      </a:r>
                    </a:p>
                  </a:txBody>
                  <a:tcPr marL="58620" marR="5862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8159" marR="78159" marT="39080" marB="3908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1555106"/>
                  </a:ext>
                </a:extLst>
              </a:tr>
            </a:tbl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5579D4A6-77E6-44C7-8551-0EC52A160A6C}"/>
              </a:ext>
            </a:extLst>
          </p:cNvPr>
          <p:cNvGrpSpPr/>
          <p:nvPr/>
        </p:nvGrpSpPr>
        <p:grpSpPr>
          <a:xfrm>
            <a:off x="807979" y="5830795"/>
            <a:ext cx="2954462" cy="1032941"/>
            <a:chOff x="636529" y="4403400"/>
            <a:chExt cx="2954462" cy="103294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864D8D2-93E7-4ACA-B35C-82589660D5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5985" t="23103" r="75962" b="61852"/>
            <a:stretch/>
          </p:blipFill>
          <p:spPr>
            <a:xfrm>
              <a:off x="636529" y="4404581"/>
              <a:ext cx="981931" cy="103176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18DA0C4-B2C4-43B3-8224-5BF7C9C1C2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5893" t="42257" r="76054" b="42699"/>
            <a:stretch/>
          </p:blipFill>
          <p:spPr>
            <a:xfrm>
              <a:off x="1618460" y="4403400"/>
              <a:ext cx="981931" cy="103176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73C7909C-F561-46AA-AC41-8F420F7B32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1239" t="60927" r="50636" b="24028"/>
            <a:stretch/>
          </p:blipFill>
          <p:spPr>
            <a:xfrm>
              <a:off x="2600391" y="4404581"/>
              <a:ext cx="990600" cy="1031760"/>
            </a:xfrm>
            <a:prstGeom prst="rect">
              <a:avLst/>
            </a:prstGeom>
          </p:spPr>
        </p:pic>
      </p:grp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5512501E-8865-0F43-9667-99A65E196E9E}"/>
              </a:ext>
            </a:extLst>
          </p:cNvPr>
          <p:cNvSpPr txBox="1">
            <a:spLocks/>
          </p:cNvSpPr>
          <p:nvPr/>
        </p:nvSpPr>
        <p:spPr>
          <a:xfrm>
            <a:off x="8763000" y="637979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defRPr/>
            </a:pPr>
            <a:fld id="{C752A0BD-0866-3242-8D3D-E9BB77ED850E}" type="slidenum">
              <a:rPr lang="en-US" sz="14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pPr>
                <a:spcAft>
                  <a:spcPts val="600"/>
                </a:spcAft>
                <a:defRPr/>
              </a:pPr>
              <a:t>15</a:t>
            </a:fld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4702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text, container, bin&#10;&#10;Description automatically generated">
            <a:extLst>
              <a:ext uri="{FF2B5EF4-FFF2-40B4-BE49-F238E27FC236}">
                <a16:creationId xmlns:a16="http://schemas.microsoft.com/office/drawing/2014/main" id="{2AF8E063-CC67-4C82-9D28-5A8313EC6D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84" r="-1" b="-1"/>
          <a:stretch/>
        </p:blipFill>
        <p:spPr>
          <a:xfrm>
            <a:off x="2522358" y="10"/>
            <a:ext cx="966964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0471B05-5DAD-474B-ADB2-33E6B9960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874" y="1582616"/>
            <a:ext cx="4041803" cy="369276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Gestion </a:t>
            </a:r>
            <a:b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des </a:t>
            </a:r>
            <a:r>
              <a:rPr lang="en-US" b="1" dirty="0" err="1">
                <a:latin typeface="Segoe UI" panose="020B0502040204020203" pitchFamily="34" charset="0"/>
                <a:cs typeface="Segoe UI" panose="020B0502040204020203" pitchFamily="34" charset="0"/>
              </a:rPr>
              <a:t>déchets</a:t>
            </a:r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b="1" dirty="0" err="1">
                <a:latin typeface="Segoe UI" panose="020B0502040204020203" pitchFamily="34" charset="0"/>
                <a:cs typeface="Segoe UI" panose="020B0502040204020203" pitchFamily="34" charset="0"/>
              </a:rPr>
              <a:t>solides</a:t>
            </a:r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35A02DC2-504F-A94A-8D9A-C5462D2A56F5}"/>
              </a:ext>
            </a:extLst>
          </p:cNvPr>
          <p:cNvSpPr txBox="1">
            <a:spLocks/>
          </p:cNvSpPr>
          <p:nvPr/>
        </p:nvSpPr>
        <p:spPr>
          <a:xfrm>
            <a:off x="8763000" y="637979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defRPr/>
            </a:pPr>
            <a:fld id="{C752A0BD-0866-3242-8D3D-E9BB77ED850E}" type="slidenum">
              <a:rPr lang="en-US" sz="14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pPr>
                <a:spcAft>
                  <a:spcPts val="600"/>
                </a:spcAft>
                <a:defRPr/>
              </a:pPr>
              <a:t>16</a:t>
            </a:fld>
            <a:endParaRPr lang="en-US" sz="14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46E62D58-41A3-C841-A703-97B9699625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9" y="238003"/>
            <a:ext cx="611828" cy="49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934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erson, outdoor, crowd&#10;&#10;Description automatically generated">
            <a:extLst>
              <a:ext uri="{FF2B5EF4-FFF2-40B4-BE49-F238E27FC236}">
                <a16:creationId xmlns:a16="http://schemas.microsoft.com/office/drawing/2014/main" id="{DB46E125-BFB5-4791-AB86-BE137BF589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758" b="9704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34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9" name="Title 6">
            <a:extLst>
              <a:ext uri="{FF2B5EF4-FFF2-40B4-BE49-F238E27FC236}">
                <a16:creationId xmlns:a16="http://schemas.microsoft.com/office/drawing/2014/main" id="{5F3ABF61-DEB9-3C4A-9345-EDBE52B5796F}"/>
              </a:ext>
            </a:extLst>
          </p:cNvPr>
          <p:cNvSpPr txBox="1">
            <a:spLocks/>
          </p:cNvSpPr>
          <p:nvPr/>
        </p:nvSpPr>
        <p:spPr>
          <a:xfrm>
            <a:off x="709448" y="1965792"/>
            <a:ext cx="4204137" cy="134275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75482" rtl="0" eaLnBrk="1" latinLnBrk="0" hangingPunct="1">
              <a:spcBef>
                <a:spcPct val="0"/>
              </a:spcBef>
              <a:buNone/>
              <a:defRPr sz="2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Gestion des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déchets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solides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58261481-986F-7946-8845-01F8F0EB9566}"/>
              </a:ext>
            </a:extLst>
          </p:cNvPr>
          <p:cNvSpPr txBox="1">
            <a:spLocks/>
          </p:cNvSpPr>
          <p:nvPr/>
        </p:nvSpPr>
        <p:spPr>
          <a:xfrm>
            <a:off x="525516" y="3307118"/>
            <a:ext cx="5012399" cy="3096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Les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déchets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solides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produits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par la mission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ont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toujours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été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éliminés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dans des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décharges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publiques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situées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à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l'extérieur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des camps de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l'ONU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</a:p>
          <a:p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Les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déchets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solides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peuvent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causer des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dommages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à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l'environnement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à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la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communauté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s'ils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sont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mal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gérés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endParaRPr lang="en-US" sz="1800" dirty="0"/>
          </a:p>
          <a:p>
            <a:endParaRPr lang="en-US" sz="1800" dirty="0"/>
          </a:p>
          <a:p>
            <a:pPr marL="0"/>
            <a:endParaRPr lang="en-US" sz="180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1E45FEE9-3155-F74D-B8B2-6405F0FE5D94}"/>
              </a:ext>
            </a:extLst>
          </p:cNvPr>
          <p:cNvSpPr txBox="1">
            <a:spLocks/>
          </p:cNvSpPr>
          <p:nvPr/>
        </p:nvSpPr>
        <p:spPr>
          <a:xfrm>
            <a:off x="8727831" y="637979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defRPr/>
            </a:pPr>
            <a:fld id="{C752A0BD-0866-3242-8D3D-E9BB77ED850E}" type="slidenum">
              <a:rPr lang="en-US" sz="14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pPr>
                <a:spcAft>
                  <a:spcPts val="600"/>
                </a:spcAft>
                <a:defRPr/>
              </a:pPr>
              <a:t>17</a:t>
            </a:fld>
            <a:endParaRPr lang="en-US" sz="14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7EAB0756-ABA5-ED4A-A487-CCB309C2B2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9" y="238003"/>
            <a:ext cx="611828" cy="49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3492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lowchart: Document 15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4C8D4EE-8D0C-4D18-8785-53403207C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Gestion des </a:t>
            </a:r>
            <a:r>
              <a:rPr lang="en-US" sz="3200" b="1" dirty="0" err="1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déchets</a:t>
            </a:r>
            <a:r>
              <a:rPr lang="en-US" sz="3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solides</a:t>
            </a:r>
            <a:r>
              <a:rPr lang="en-US" sz="3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- </a:t>
            </a:r>
            <a:r>
              <a:rPr lang="en-US" sz="3200" b="1" dirty="0" err="1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principes</a:t>
            </a:r>
            <a:r>
              <a:rPr lang="en-US" sz="3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clés</a:t>
            </a:r>
            <a:r>
              <a:rPr lang="en-US" sz="3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en-US" sz="3200" b="1" kern="1200" dirty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1" name="Table 9">
            <a:extLst>
              <a:ext uri="{FF2B5EF4-FFF2-40B4-BE49-F238E27FC236}">
                <a16:creationId xmlns:a16="http://schemas.microsoft.com/office/drawing/2014/main" id="{275DDE07-03F3-534B-9003-E224E29E94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3354699"/>
              </p:ext>
            </p:extLst>
          </p:nvPr>
        </p:nvGraphicFramePr>
        <p:xfrm>
          <a:off x="4204381" y="746503"/>
          <a:ext cx="7347538" cy="57090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8435">
                  <a:extLst>
                    <a:ext uri="{9D8B030D-6E8A-4147-A177-3AD203B41FA5}">
                      <a16:colId xmlns:a16="http://schemas.microsoft.com/office/drawing/2014/main" val="3962060694"/>
                    </a:ext>
                  </a:extLst>
                </a:gridCol>
                <a:gridCol w="3669103">
                  <a:extLst>
                    <a:ext uri="{9D8B030D-6E8A-4147-A177-3AD203B41FA5}">
                      <a16:colId xmlns:a16="http://schemas.microsoft.com/office/drawing/2014/main" val="2966013420"/>
                    </a:ext>
                  </a:extLst>
                </a:gridCol>
              </a:tblGrid>
              <a:tr h="388561"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FAIRE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endParaRPr lang="en-US" sz="18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3983" marR="83983" marT="41992" marB="41992"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NE PAS FAIRE</a:t>
                      </a:r>
                      <a:r>
                        <a:rPr lang="en-US" dirty="0">
                          <a:effectLst/>
                        </a:rPr>
                        <a:t> </a:t>
                      </a:r>
                      <a:endParaRPr lang="en-US" sz="18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3983" marR="83983" marT="41992" marB="41992"/>
                </a:tc>
                <a:extLst>
                  <a:ext uri="{0D108BD9-81ED-4DB2-BD59-A6C34878D82A}">
                    <a16:rowId xmlns:a16="http://schemas.microsoft.com/office/drawing/2014/main" val="1539128937"/>
                  </a:ext>
                </a:extLst>
              </a:tr>
              <a:tr h="328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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Jetez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les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déchets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dans les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poubelles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uniquement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 marL="83983" marR="83983" marT="41992" marB="41992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54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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Ne pas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jeter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les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déchets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dans la nature </a:t>
                      </a:r>
                    </a:p>
                  </a:txBody>
                  <a:tcPr marL="83983" marR="83983" marT="41992" marB="41992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5052548"/>
                  </a:ext>
                </a:extLst>
              </a:tr>
              <a:tr h="744845">
                <a:tc>
                  <a:txBody>
                    <a:bodyPr/>
                    <a:lstStyle/>
                    <a:p>
                      <a:pPr marL="177800" marR="0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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Séparer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les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matériaux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recyclables (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canettes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aluminium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étain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bouteilles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plastique souple,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bouteilles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verre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papier/carton) des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déchets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ménagers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 </a:t>
                      </a:r>
                    </a:p>
                  </a:txBody>
                  <a:tcPr marL="83983" marR="83983" marT="41992" marB="41992">
                    <a:noFill/>
                  </a:tcPr>
                </a:tc>
                <a:tc>
                  <a:txBody>
                    <a:bodyPr/>
                    <a:lstStyle/>
                    <a:p>
                      <a:pPr marL="174625" marR="0" lvl="0" indent="-174625" algn="l" defTabSz="9754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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Ne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jetez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pas les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emballages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bouteilles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les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emballages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les cartons de jus et les sacs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directement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dans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l'environnement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local. </a:t>
                      </a:r>
                    </a:p>
                  </a:txBody>
                  <a:tcPr marL="83983" marR="83983" marT="41992" marB="41992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4145952"/>
                  </a:ext>
                </a:extLst>
              </a:tr>
              <a:tr h="746886">
                <a:tc>
                  <a:txBody>
                    <a:bodyPr/>
                    <a:lstStyle/>
                    <a:p>
                      <a:pPr marL="177800" marR="0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</a:t>
                      </a: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Séparez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les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épluchures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légumes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les coquilles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d'œuf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le marc de café, les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feuilles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thé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pour les composter avec les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déchets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végétaux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/de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jardin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 </a:t>
                      </a:r>
                    </a:p>
                  </a:txBody>
                  <a:tcPr marL="83983" marR="83983" marT="41992" marB="41992">
                    <a:noFill/>
                  </a:tcPr>
                </a:tc>
                <a:tc>
                  <a:txBody>
                    <a:bodyPr/>
                    <a:lstStyle/>
                    <a:p>
                      <a:pPr marL="174625" marR="0" lvl="0" indent="-174625" algn="l" defTabSz="9754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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Ne pas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enfouir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les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déchets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dehors des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décharges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autorisées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 marL="83983" marR="83983" marT="41992" marB="41992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9695888"/>
                  </a:ext>
                </a:extLst>
              </a:tr>
              <a:tr h="599775">
                <a:tc>
                  <a:txBody>
                    <a:bodyPr/>
                    <a:lstStyle/>
                    <a:p>
                      <a:pPr marL="177800" marR="0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</a:t>
                      </a: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Dans les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patrouilles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ramener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tous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les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déchets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à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la base de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départ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pour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qu'ils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soient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éliminés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manière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appropriée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au camp. </a:t>
                      </a:r>
                    </a:p>
                  </a:txBody>
                  <a:tcPr marL="83983" marR="83983" marT="41992" marB="41992"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l" defTabSz="9754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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Ne pas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brûler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ouvertement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les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déchets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domestiques </a:t>
                      </a:r>
                    </a:p>
                  </a:txBody>
                  <a:tcPr marL="83983" marR="83983" marT="41992" marB="41992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5284483"/>
                  </a:ext>
                </a:extLst>
              </a:tr>
              <a:tr h="3492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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Utilisez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des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bouteilles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d'eau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rechargeables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 marL="83983" marR="83983" marT="41992" marB="41992"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l" defTabSz="9754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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Dans la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mesure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du possible,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n'achetez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pas de petites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bouteilles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d'eau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plastique, d'un volume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inférieur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à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1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litre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 </a:t>
                      </a:r>
                    </a:p>
                  </a:txBody>
                  <a:tcPr marL="83983" marR="83983" marT="41992" marB="41992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201911"/>
                  </a:ext>
                </a:extLst>
              </a:tr>
              <a:tr h="4199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</a:t>
                      </a: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Utilisez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des sacs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à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provisions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réutilisables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 marL="83983" marR="83983" marT="41992" marB="41992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3983" marR="83983" marT="41992" marB="41992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1578166"/>
                  </a:ext>
                </a:extLst>
              </a:tr>
              <a:tr h="566057">
                <a:tc>
                  <a:txBody>
                    <a:bodyPr/>
                    <a:lstStyle/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</a:t>
                      </a: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Ne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préparez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que la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quantité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nourriture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que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vous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pouvez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manger, pour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éviter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le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gaspillage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alimentaire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 </a:t>
                      </a:r>
                    </a:p>
                  </a:txBody>
                  <a:tcPr marL="62987" marR="62987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3983" marR="83983" marT="41992" marB="41992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8950554"/>
                  </a:ext>
                </a:extLst>
              </a:tr>
              <a:tr h="39188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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Consommer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les aliments et les rations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avant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leur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expiration </a:t>
                      </a:r>
                    </a:p>
                  </a:txBody>
                  <a:tcPr marL="62987" marR="62987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3983" marR="83983" marT="41992" marB="41992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1555106"/>
                  </a:ext>
                </a:extLst>
              </a:tr>
            </a:tbl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27B82DC8-378A-494D-A1F6-4E015099120C}"/>
              </a:ext>
            </a:extLst>
          </p:cNvPr>
          <p:cNvGrpSpPr/>
          <p:nvPr/>
        </p:nvGrpSpPr>
        <p:grpSpPr>
          <a:xfrm>
            <a:off x="737235" y="5826660"/>
            <a:ext cx="3152775" cy="1038750"/>
            <a:chOff x="638175" y="4480094"/>
            <a:chExt cx="3152775" cy="103875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F9AE26B5-3C42-4458-9C37-71714386E1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8750" t="23367" r="52656" b="61528"/>
            <a:stretch/>
          </p:blipFill>
          <p:spPr>
            <a:xfrm>
              <a:off x="638175" y="4481213"/>
              <a:ext cx="1047750" cy="1037631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0E97863-7F6C-4C4C-859B-E99BAECAC1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3873" t="42222" r="27533" b="42672"/>
            <a:stretch/>
          </p:blipFill>
          <p:spPr>
            <a:xfrm>
              <a:off x="1685925" y="4480094"/>
              <a:ext cx="1047750" cy="1038749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89BCBBB5-6694-43FD-8107-4C6E0890C9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3873" t="60833" r="27533" b="24302"/>
            <a:stretch/>
          </p:blipFill>
          <p:spPr>
            <a:xfrm>
              <a:off x="2724150" y="4480834"/>
              <a:ext cx="1066800" cy="1038010"/>
            </a:xfrm>
            <a:prstGeom prst="rect">
              <a:avLst/>
            </a:prstGeom>
          </p:spPr>
        </p:pic>
      </p:grp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C495AEF-3D4B-9E4A-94EA-E535821A7D3E}"/>
              </a:ext>
            </a:extLst>
          </p:cNvPr>
          <p:cNvSpPr txBox="1">
            <a:spLocks/>
          </p:cNvSpPr>
          <p:nvPr/>
        </p:nvSpPr>
        <p:spPr>
          <a:xfrm>
            <a:off x="8763000" y="637979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defRPr/>
            </a:pPr>
            <a:fld id="{C752A0BD-0866-3242-8D3D-E9BB77ED850E}" type="slidenum">
              <a:rPr lang="en-US" sz="14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pPr>
                <a:spcAft>
                  <a:spcPts val="600"/>
                </a:spcAft>
                <a:defRPr/>
              </a:pPr>
              <a:t>18</a:t>
            </a:fld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1488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58E8C248-1951-4CB8-ABEA-033492C058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330" r="8669" b="8667"/>
          <a:stretch/>
        </p:blipFill>
        <p:spPr>
          <a:xfrm>
            <a:off x="3371453" y="10"/>
            <a:ext cx="8831442" cy="6857990"/>
          </a:xfrm>
          <a:prstGeom prst="rect">
            <a:avLst/>
          </a:prstGeom>
          <a:effectLst/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020896E-7934-47E0-A6F4-171262B91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522" y="1770185"/>
            <a:ext cx="4182480" cy="3563815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Gestion des </a:t>
            </a:r>
            <a:r>
              <a:rPr lang="en-US" b="1" dirty="0" err="1">
                <a:latin typeface="Segoe UI" panose="020B0502040204020203" pitchFamily="34" charset="0"/>
                <a:cs typeface="Segoe UI" panose="020B0502040204020203" pitchFamily="34" charset="0"/>
              </a:rPr>
              <a:t>déchets</a:t>
            </a:r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b="1" dirty="0" err="1">
                <a:latin typeface="Segoe UI" panose="020B0502040204020203" pitchFamily="34" charset="0"/>
                <a:cs typeface="Segoe UI" panose="020B0502040204020203" pitchFamily="34" charset="0"/>
              </a:rPr>
              <a:t>dangereux</a:t>
            </a:r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4643A528-A121-824E-90C7-877DB8E11041}"/>
              </a:ext>
            </a:extLst>
          </p:cNvPr>
          <p:cNvSpPr txBox="1">
            <a:spLocks/>
          </p:cNvSpPr>
          <p:nvPr/>
        </p:nvSpPr>
        <p:spPr>
          <a:xfrm>
            <a:off x="8763000" y="637979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defRPr/>
            </a:pPr>
            <a:fld id="{C752A0BD-0866-3242-8D3D-E9BB77ED850E}" type="slidenum">
              <a:rPr lang="en-US" sz="14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pPr>
                <a:spcAft>
                  <a:spcPts val="600"/>
                </a:spcAft>
                <a:defRPr/>
              </a:pPr>
              <a:t>19</a:t>
            </a:fld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CD051358-34A0-A642-8E29-688DEAA57C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9" y="238003"/>
            <a:ext cx="611828" cy="49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7661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projector&#10;&#10;Description automatically generated">
            <a:extLst>
              <a:ext uri="{FF2B5EF4-FFF2-40B4-BE49-F238E27FC236}">
                <a16:creationId xmlns:a16="http://schemas.microsoft.com/office/drawing/2014/main" id="{8A2F7E08-9080-4C7B-8D0A-6CA6D45E81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959" r="38854"/>
          <a:stretch/>
        </p:blipFill>
        <p:spPr>
          <a:xfrm rot="5400000">
            <a:off x="2666999" y="-2667000"/>
            <a:ext cx="6858000" cy="12192000"/>
          </a:xfrm>
          <a:prstGeom prst="rect">
            <a:avLst/>
          </a:prstGeom>
        </p:spPr>
      </p:pic>
      <p:sp>
        <p:nvSpPr>
          <p:cNvPr id="33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12" name="Title 6">
            <a:extLst>
              <a:ext uri="{FF2B5EF4-FFF2-40B4-BE49-F238E27FC236}">
                <a16:creationId xmlns:a16="http://schemas.microsoft.com/office/drawing/2014/main" id="{CEB94F74-397D-8245-9876-018C9E3AF972}"/>
              </a:ext>
            </a:extLst>
          </p:cNvPr>
          <p:cNvSpPr txBox="1">
            <a:spLocks/>
          </p:cNvSpPr>
          <p:nvPr/>
        </p:nvSpPr>
        <p:spPr>
          <a:xfrm>
            <a:off x="709448" y="1996011"/>
            <a:ext cx="4204137" cy="134275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75482" rtl="0" eaLnBrk="1" latinLnBrk="0" hangingPunct="1">
              <a:spcBef>
                <a:spcPct val="0"/>
              </a:spcBef>
              <a:buNone/>
              <a:defRPr sz="2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Gestion des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déchets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dangereux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69A75DD6-106E-3747-9337-F35CA551B6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16" y="3590617"/>
            <a:ext cx="4593021" cy="261983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Certains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des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matériaux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utilisés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au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quotidien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dans les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opérations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paix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des Nations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unies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deviennent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des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déchets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dangereux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une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fois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périmés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usés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ou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utilisés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</a:p>
          <a:p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Les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déchets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dangereux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et les matières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dangereuses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doivent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être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gérés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en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toute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sécurité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afin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d'éviter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nuire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aux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communautés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, au personnel et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à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l'environnement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endParaRPr lang="en-US" sz="1800" dirty="0"/>
          </a:p>
          <a:p>
            <a:endParaRPr lang="en-US" sz="1800" dirty="0"/>
          </a:p>
        </p:txBody>
      </p:sp>
      <p:sp>
        <p:nvSpPr>
          <p:cNvPr id="10" name="Title 6">
            <a:extLst>
              <a:ext uri="{FF2B5EF4-FFF2-40B4-BE49-F238E27FC236}">
                <a16:creationId xmlns:a16="http://schemas.microsoft.com/office/drawing/2014/main" id="{AC41F420-9812-D14D-8F2C-C20EA5B8849D}"/>
              </a:ext>
            </a:extLst>
          </p:cNvPr>
          <p:cNvSpPr txBox="1">
            <a:spLocks/>
          </p:cNvSpPr>
          <p:nvPr/>
        </p:nvSpPr>
        <p:spPr>
          <a:xfrm>
            <a:off x="989079" y="876298"/>
            <a:ext cx="6002110" cy="1495425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75482" rtl="0" eaLnBrk="1" latinLnBrk="0" hangingPunct="1">
              <a:spcBef>
                <a:spcPct val="0"/>
              </a:spcBef>
              <a:buNone/>
              <a:defRPr sz="2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n-US" sz="2800" b="0" dirty="0">
              <a:latin typeface="Arial Nova" panose="020B0504020202020204" pitchFamily="34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B6F3E873-F0E1-EA45-9406-8B93E23471DC}"/>
              </a:ext>
            </a:extLst>
          </p:cNvPr>
          <p:cNvSpPr txBox="1">
            <a:spLocks/>
          </p:cNvSpPr>
          <p:nvPr/>
        </p:nvSpPr>
        <p:spPr>
          <a:xfrm>
            <a:off x="8763000" y="637979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defRPr/>
            </a:pPr>
            <a:fld id="{C752A0BD-0866-3242-8D3D-E9BB77ED850E}" type="slidenum">
              <a:rPr lang="en-US" sz="1400" b="1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pPr>
                <a:spcAft>
                  <a:spcPts val="600"/>
                </a:spcAft>
                <a:defRPr/>
              </a:pPr>
              <a:t>20</a:t>
            </a:fld>
            <a:endParaRPr lang="en-US" sz="14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E41FFAFA-7D31-B046-8A68-507284E5B3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9" y="238003"/>
            <a:ext cx="611828" cy="49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5211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person, standing&#10;&#10;Description automatically generated">
            <a:extLst>
              <a:ext uri="{FF2B5EF4-FFF2-40B4-BE49-F238E27FC236}">
                <a16:creationId xmlns:a16="http://schemas.microsoft.com/office/drawing/2014/main" id="{48BDD54A-3460-46D1-82A0-23AD47FE4F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338" r="16921" b="15981"/>
          <a:stretch/>
        </p:blipFill>
        <p:spPr>
          <a:xfrm>
            <a:off x="1227171" y="10"/>
            <a:ext cx="10960236" cy="68580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0954F528-E958-324A-9B30-90273A52961F}"/>
              </a:ext>
            </a:extLst>
          </p:cNvPr>
          <p:cNvSpPr txBox="1">
            <a:spLocks/>
          </p:cNvSpPr>
          <p:nvPr/>
        </p:nvSpPr>
        <p:spPr>
          <a:xfrm>
            <a:off x="168331" y="1470433"/>
            <a:ext cx="4236078" cy="473351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700" b="1" dirty="0">
                <a:latin typeface="Segoe UI" panose="020B0502040204020203" pitchFamily="34" charset="0"/>
                <a:cs typeface="Segoe UI" panose="020B0502040204020203" pitchFamily="34" charset="0"/>
              </a:rPr>
              <a:t>Les </a:t>
            </a:r>
            <a:r>
              <a:rPr lang="en-US" sz="17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déchets</a:t>
            </a:r>
            <a:r>
              <a:rPr lang="en-US" sz="17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dangereux</a:t>
            </a:r>
            <a:r>
              <a:rPr lang="en-US" sz="1700" b="1" dirty="0">
                <a:latin typeface="Segoe UI" panose="020B0502040204020203" pitchFamily="34" charset="0"/>
                <a:cs typeface="Segoe UI" panose="020B0502040204020203" pitchFamily="34" charset="0"/>
              </a:rPr>
              <a:t> courants </a:t>
            </a:r>
            <a:r>
              <a:rPr lang="en-US" sz="17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générés</a:t>
            </a:r>
            <a:r>
              <a:rPr lang="en-US" sz="1700" b="1" dirty="0">
                <a:latin typeface="Segoe UI" panose="020B0502040204020203" pitchFamily="34" charset="0"/>
                <a:cs typeface="Segoe UI" panose="020B0502040204020203" pitchFamily="34" charset="0"/>
              </a:rPr>
              <a:t> par les </a:t>
            </a:r>
            <a:r>
              <a:rPr lang="en-US" sz="17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opérations</a:t>
            </a:r>
            <a:r>
              <a:rPr lang="en-US" sz="1700" b="1" dirty="0">
                <a:latin typeface="Segoe UI" panose="020B0502040204020203" pitchFamily="34" charset="0"/>
                <a:cs typeface="Segoe UI" panose="020B0502040204020203" pitchFamily="34" charset="0"/>
              </a:rPr>
              <a:t> de </a:t>
            </a:r>
            <a:r>
              <a:rPr lang="en-US" sz="17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paix</a:t>
            </a:r>
            <a:r>
              <a:rPr lang="en-US" sz="1700" b="1" dirty="0">
                <a:latin typeface="Segoe UI" panose="020B0502040204020203" pitchFamily="34" charset="0"/>
                <a:cs typeface="Segoe UI" panose="020B0502040204020203" pitchFamily="34" charset="0"/>
              </a:rPr>
              <a:t> de </a:t>
            </a:r>
            <a:r>
              <a:rPr lang="en-US" sz="17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l'ONU</a:t>
            </a:r>
            <a:r>
              <a:rPr lang="en-US" sz="17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sont</a:t>
            </a:r>
            <a:r>
              <a:rPr lang="en-US" sz="17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notamment</a:t>
            </a:r>
            <a:r>
              <a:rPr lang="en-US" sz="1700" b="1" dirty="0">
                <a:latin typeface="Segoe UI" panose="020B0502040204020203" pitchFamily="34" charset="0"/>
                <a:cs typeface="Segoe UI" panose="020B0502040204020203" pitchFamily="34" charset="0"/>
              </a:rPr>
              <a:t> les </a:t>
            </a:r>
            <a:r>
              <a:rPr lang="en-US" sz="17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suivants</a:t>
            </a:r>
            <a:r>
              <a:rPr lang="en-US" sz="1700" b="1" dirty="0">
                <a:latin typeface="Segoe UI" panose="020B0502040204020203" pitchFamily="34" charset="0"/>
                <a:cs typeface="Segoe UI" panose="020B0502040204020203" pitchFamily="34" charset="0"/>
              </a:rPr>
              <a:t>:</a:t>
            </a:r>
          </a:p>
          <a:p>
            <a:pPr lvl="1"/>
            <a:r>
              <a:rPr lang="en-US" sz="1700" b="1" dirty="0">
                <a:latin typeface="Segoe UI" panose="020B0502040204020203" pitchFamily="34" charset="0"/>
                <a:cs typeface="Segoe UI" panose="020B0502040204020203" pitchFamily="34" charset="0"/>
              </a:rPr>
              <a:t>Batteries au plomb </a:t>
            </a:r>
          </a:p>
          <a:p>
            <a:pPr lvl="1"/>
            <a:r>
              <a:rPr lang="en-US" sz="17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Huile</a:t>
            </a:r>
            <a:r>
              <a:rPr lang="en-US" sz="17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usagée</a:t>
            </a:r>
            <a:r>
              <a:rPr lang="en-US" sz="1700" b="1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17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lubrifiants</a:t>
            </a:r>
            <a:r>
              <a:rPr lang="en-US" sz="17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usagés</a:t>
            </a:r>
            <a:r>
              <a:rPr lang="en-US" sz="1700" b="1" dirty="0">
                <a:latin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sz="17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autres</a:t>
            </a:r>
            <a:r>
              <a:rPr lang="en-US" sz="1700" b="1" dirty="0">
                <a:latin typeface="Segoe UI" panose="020B0502040204020203" pitchFamily="34" charset="0"/>
                <a:cs typeface="Segoe UI" panose="020B0502040204020203" pitchFamily="34" charset="0"/>
              </a:rPr>
              <a:t> POL </a:t>
            </a:r>
          </a:p>
          <a:p>
            <a:pPr lvl="1"/>
            <a:r>
              <a:rPr lang="en-US" sz="17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Filtres</a:t>
            </a:r>
            <a:r>
              <a:rPr lang="en-US" sz="17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à</a:t>
            </a:r>
            <a:r>
              <a:rPr lang="en-US" sz="17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huile</a:t>
            </a:r>
            <a:r>
              <a:rPr lang="en-US" sz="17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lvl="1"/>
            <a:r>
              <a:rPr lang="en-US" sz="17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Déchets</a:t>
            </a:r>
            <a:r>
              <a:rPr lang="en-US" sz="17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biomédicaux</a:t>
            </a:r>
            <a:r>
              <a:rPr lang="en-US" sz="17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lvl="1"/>
            <a:r>
              <a:rPr lang="en-US" sz="17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Médicaments</a:t>
            </a:r>
            <a:r>
              <a:rPr lang="en-US" sz="17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périmés</a:t>
            </a:r>
            <a:r>
              <a:rPr lang="en-US" sz="17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lvl="1"/>
            <a:r>
              <a:rPr lang="en-US" sz="17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Produits</a:t>
            </a:r>
            <a:r>
              <a:rPr lang="en-US" sz="17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chimiques</a:t>
            </a:r>
            <a:r>
              <a:rPr lang="en-US" sz="1700" b="1" dirty="0">
                <a:latin typeface="Segoe UI" panose="020B0502040204020203" pitchFamily="34" charset="0"/>
                <a:cs typeface="Segoe UI" panose="020B0502040204020203" pitchFamily="34" charset="0"/>
              </a:rPr>
              <a:t> et matières </a:t>
            </a:r>
            <a:r>
              <a:rPr lang="en-US" sz="17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dangereuses</a:t>
            </a:r>
            <a:r>
              <a:rPr lang="en-US" sz="17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lvl="1"/>
            <a:r>
              <a:rPr lang="en-US" sz="1700" b="1" dirty="0">
                <a:latin typeface="Segoe UI" panose="020B0502040204020203" pitchFamily="34" charset="0"/>
                <a:cs typeface="Segoe UI" panose="020B0502040204020203" pitchFamily="34" charset="0"/>
              </a:rPr>
              <a:t>Pesticides </a:t>
            </a:r>
          </a:p>
          <a:p>
            <a:pPr lvl="1"/>
            <a:r>
              <a:rPr lang="en-US" sz="17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Électronique</a:t>
            </a:r>
            <a:r>
              <a:rPr lang="en-US" sz="17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lvl="1"/>
            <a:r>
              <a:rPr lang="en-US" sz="17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Réactifs</a:t>
            </a:r>
            <a:r>
              <a:rPr lang="en-US" sz="1700" b="1" dirty="0">
                <a:latin typeface="Segoe UI" panose="020B0502040204020203" pitchFamily="34" charset="0"/>
                <a:cs typeface="Segoe UI" panose="020B0502040204020203" pitchFamily="34" charset="0"/>
              </a:rPr>
              <a:t> de </a:t>
            </a:r>
            <a:r>
              <a:rPr lang="en-US" sz="17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laboratoire</a:t>
            </a:r>
            <a:endParaRPr lang="en-US" sz="17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1"/>
            <a:r>
              <a:rPr lang="en-US" sz="1700" b="1" dirty="0">
                <a:latin typeface="Segoe UI" panose="020B0502040204020203" pitchFamily="34" charset="0"/>
                <a:cs typeface="Segoe UI" panose="020B0502040204020203" pitchFamily="34" charset="0"/>
              </a:rPr>
              <a:t>Ampoules </a:t>
            </a:r>
            <a:r>
              <a:rPr lang="en-US" sz="17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fluorescentes</a:t>
            </a:r>
            <a:r>
              <a:rPr lang="en-US" sz="1700" b="1" dirty="0">
                <a:latin typeface="Segoe UI" panose="020B0502040204020203" pitchFamily="34" charset="0"/>
                <a:cs typeface="Segoe UI" panose="020B0502040204020203" pitchFamily="34" charset="0"/>
              </a:rPr>
              <a:t> / LED </a:t>
            </a:r>
          </a:p>
          <a:p>
            <a:pPr lvl="1"/>
            <a:r>
              <a:rPr lang="en-US" sz="1700" b="1" dirty="0">
                <a:latin typeface="Segoe UI" panose="020B0502040204020203" pitchFamily="34" charset="0"/>
                <a:cs typeface="Segoe UI" panose="020B0502040204020203" pitchFamily="34" charset="0"/>
              </a:rPr>
              <a:t>Sol </a:t>
            </a:r>
            <a:r>
              <a:rPr lang="en-US" sz="17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contaminé</a:t>
            </a:r>
            <a:r>
              <a:rPr lang="en-US" sz="1700" b="1" dirty="0">
                <a:latin typeface="Segoe UI" panose="020B0502040204020203" pitchFamily="34" charset="0"/>
                <a:cs typeface="Segoe UI" panose="020B0502040204020203" pitchFamily="34" charset="0"/>
              </a:rPr>
              <a:t> (par </a:t>
            </a:r>
            <a:r>
              <a:rPr lang="en-US" sz="17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exemple</a:t>
            </a:r>
            <a:r>
              <a:rPr lang="en-US" sz="1700" b="1" dirty="0">
                <a:latin typeface="Segoe UI" panose="020B0502040204020203" pitchFamily="34" charset="0"/>
                <a:cs typeface="Segoe UI" panose="020B0502040204020203" pitchFamily="34" charset="0"/>
              </a:rPr>
              <a:t>, par des </a:t>
            </a:r>
            <a:r>
              <a:rPr lang="en-US" sz="17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déversements</a:t>
            </a:r>
            <a:r>
              <a:rPr lang="en-US" sz="1700" b="1" dirty="0">
                <a:latin typeface="Segoe UI" panose="020B0502040204020203" pitchFamily="34" charset="0"/>
                <a:cs typeface="Segoe UI" panose="020B0502040204020203" pitchFamily="34" charset="0"/>
              </a:rPr>
              <a:t> de </a:t>
            </a:r>
            <a:r>
              <a:rPr lang="en-US" sz="17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produits</a:t>
            </a:r>
            <a:r>
              <a:rPr lang="en-US" sz="17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pétroliers</a:t>
            </a:r>
            <a:r>
              <a:rPr lang="en-US" sz="1700" b="1" dirty="0">
                <a:latin typeface="Segoe UI" panose="020B0502040204020203" pitchFamily="34" charset="0"/>
                <a:cs typeface="Segoe UI" panose="020B0502040204020203" pitchFamily="34" charset="0"/>
              </a:rPr>
              <a:t>, des cartouches de munitions dans un champ de </a:t>
            </a:r>
            <a:r>
              <a:rPr lang="en-US" sz="17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tir</a:t>
            </a:r>
            <a:r>
              <a:rPr lang="en-US" sz="1700" b="1" dirty="0">
                <a:latin typeface="Segoe UI" panose="020B0502040204020203" pitchFamily="34" charset="0"/>
                <a:cs typeface="Segoe UI" panose="020B0502040204020203" pitchFamily="34" charset="0"/>
              </a:rPr>
              <a:t>, etc.) </a:t>
            </a:r>
            <a:endParaRPr lang="en-US" sz="1300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090A5091-A76C-9E47-86A6-603D85DE4501}"/>
              </a:ext>
            </a:extLst>
          </p:cNvPr>
          <p:cNvSpPr txBox="1">
            <a:spLocks/>
          </p:cNvSpPr>
          <p:nvPr/>
        </p:nvSpPr>
        <p:spPr>
          <a:xfrm>
            <a:off x="8763000" y="637979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defRPr/>
            </a:pPr>
            <a:fld id="{C752A0BD-0866-3242-8D3D-E9BB77ED850E}" type="slidenum">
              <a:rPr lang="en-US" sz="14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pPr>
                <a:spcAft>
                  <a:spcPts val="600"/>
                </a:spcAft>
                <a:defRPr/>
              </a:pPr>
              <a:t>21</a:t>
            </a:fld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BD9BC32D-E9C0-E741-84B2-FDE289FC28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9" y="238003"/>
            <a:ext cx="611828" cy="49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6789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lowchart: Document 13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6">
            <a:extLst>
              <a:ext uri="{FF2B5EF4-FFF2-40B4-BE49-F238E27FC236}">
                <a16:creationId xmlns:a16="http://schemas.microsoft.com/office/drawing/2014/main" id="{5AA4B9F7-5C08-DD45-A361-EB0E704DB23F}"/>
              </a:ext>
            </a:extLst>
          </p:cNvPr>
          <p:cNvSpPr txBox="1">
            <a:spLocks/>
          </p:cNvSpPr>
          <p:nvPr/>
        </p:nvSpPr>
        <p:spPr>
          <a:xfrm>
            <a:off x="838200" y="171162"/>
            <a:ext cx="2840182" cy="2371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Gestion des </a:t>
            </a:r>
            <a:r>
              <a:rPr lang="en-US" sz="3200" b="1" dirty="0" err="1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déchets</a:t>
            </a:r>
            <a:r>
              <a:rPr lang="en-US" sz="3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dangereux</a:t>
            </a:r>
            <a:r>
              <a:rPr lang="en-US" sz="3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- </a:t>
            </a:r>
            <a:r>
              <a:rPr lang="en-US" sz="3200" b="1" dirty="0" err="1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principes</a:t>
            </a:r>
            <a:r>
              <a:rPr lang="en-US" sz="3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clés</a:t>
            </a:r>
            <a:r>
              <a:rPr lang="en-US" sz="3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en-US" sz="3200" b="1" kern="1200" dirty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D273C5B6-89AF-4918-BE89-56C7F49D5C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855156"/>
              </p:ext>
            </p:extLst>
          </p:nvPr>
        </p:nvGraphicFramePr>
        <p:xfrm>
          <a:off x="4207933" y="446143"/>
          <a:ext cx="7347538" cy="62020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8414">
                  <a:extLst>
                    <a:ext uri="{9D8B030D-6E8A-4147-A177-3AD203B41FA5}">
                      <a16:colId xmlns:a16="http://schemas.microsoft.com/office/drawing/2014/main" val="3962060694"/>
                    </a:ext>
                  </a:extLst>
                </a:gridCol>
                <a:gridCol w="3649124">
                  <a:extLst>
                    <a:ext uri="{9D8B030D-6E8A-4147-A177-3AD203B41FA5}">
                      <a16:colId xmlns:a16="http://schemas.microsoft.com/office/drawing/2014/main" val="2966013420"/>
                    </a:ext>
                  </a:extLst>
                </a:gridCol>
              </a:tblGrid>
              <a:tr h="360493"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FAIRE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endParaRPr lang="en-US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7916" marR="77916" marT="38958" marB="38958"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NE PAS FAIRE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endParaRPr lang="en-US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7916" marR="77916" marT="38958" marB="38958"/>
                </a:tc>
                <a:extLst>
                  <a:ext uri="{0D108BD9-81ED-4DB2-BD59-A6C34878D82A}">
                    <a16:rowId xmlns:a16="http://schemas.microsoft.com/office/drawing/2014/main" val="1539128937"/>
                  </a:ext>
                </a:extLst>
              </a:tr>
              <a:tr h="499010">
                <a:tc>
                  <a:txBody>
                    <a:bodyPr/>
                    <a:lstStyle/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</a:t>
                      </a:r>
                      <a:r>
                        <a:rPr lang="en-US" sz="13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Collecter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et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contenir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tout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déversement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d'huile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et de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déchets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dangereux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 marL="77916" marR="77916" marT="38958" marB="38958">
                    <a:noFill/>
                  </a:tcPr>
                </a:tc>
                <a:tc>
                  <a:txBody>
                    <a:bodyPr/>
                    <a:lstStyle/>
                    <a:p>
                      <a:pPr marL="174625" marR="0" lvl="0" indent="-174625" algn="l" defTabSz="9754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</a:t>
                      </a:r>
                      <a:r>
                        <a:rPr lang="en-US" sz="13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Ne pas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jeter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les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déchets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dangereux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dans les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poubelles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domestiques. </a:t>
                      </a:r>
                    </a:p>
                  </a:txBody>
                  <a:tcPr marL="77916" marR="77916" marT="38958" marB="38958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5052548"/>
                  </a:ext>
                </a:extLst>
              </a:tr>
              <a:tr h="499010">
                <a:tc>
                  <a:txBody>
                    <a:bodyPr/>
                    <a:lstStyle/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</a:t>
                      </a:r>
                      <a:r>
                        <a:rPr lang="en-US" sz="13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Recueillir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l'huile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usagée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produite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lors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la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vidange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du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véhicule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et ne pas la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laisser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se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répandre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 </a:t>
                      </a:r>
                    </a:p>
                  </a:txBody>
                  <a:tcPr marL="77916" marR="77916" marT="38958" marB="38958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54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</a:t>
                      </a:r>
                      <a:r>
                        <a:rPr lang="en-US" sz="13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Ne pas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enterrer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ou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brûler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de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déchets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dangereux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 marL="77916" marR="77916" marT="38958" marB="38958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4145952"/>
                  </a:ext>
                </a:extLst>
              </a:tr>
              <a:tr h="692934">
                <a:tc>
                  <a:txBody>
                    <a:bodyPr/>
                    <a:lstStyle/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kern="1200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</a:t>
                      </a:r>
                      <a:r>
                        <a:rPr lang="en-US" sz="1300" b="1" kern="1200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Apportez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les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conteneurs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d'huile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usagée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et les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filtres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à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huile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à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l'endroit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désigné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par la mission (par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exemple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le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fournisseur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de carburant) pour le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recyclage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 </a:t>
                      </a:r>
                    </a:p>
                  </a:txBody>
                  <a:tcPr marL="77916" marR="77916" marT="38958" marB="38958">
                    <a:noFill/>
                  </a:tcPr>
                </a:tc>
                <a:tc>
                  <a:txBody>
                    <a:bodyPr/>
                    <a:lstStyle/>
                    <a:p>
                      <a:pPr marL="174625" marR="0" lvl="0" indent="-174625" algn="l" defTabSz="9754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kern="12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</a:t>
                      </a:r>
                      <a:r>
                        <a:rPr lang="en-US" sz="1300" b="1" kern="12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Ne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jetez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pas les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médicaments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périmés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dans les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poubelles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mais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remettez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-les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à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une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clinique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médicale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pour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qu'ils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soient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éliminés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toute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sécurité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 </a:t>
                      </a:r>
                    </a:p>
                  </a:txBody>
                  <a:tcPr marL="77916" marR="77916" marT="38958" marB="38958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9695888"/>
                  </a:ext>
                </a:extLst>
              </a:tr>
              <a:tr h="499010">
                <a:tc>
                  <a:txBody>
                    <a:bodyPr/>
                    <a:lstStyle/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</a:t>
                      </a:r>
                      <a:r>
                        <a:rPr lang="en-US" sz="13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Apportez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tous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les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déchets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biomédicaux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et les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médicaments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périmés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à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la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clinique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médicale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l'unité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pour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une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élimination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sûre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 </a:t>
                      </a:r>
                    </a:p>
                  </a:txBody>
                  <a:tcPr marL="77916" marR="77916" marT="38958" marB="38958">
                    <a:noFill/>
                  </a:tcPr>
                </a:tc>
                <a:tc>
                  <a:txBody>
                    <a:bodyPr/>
                    <a:lstStyle/>
                    <a:p>
                      <a:pPr marL="174625" marR="0" lvl="0" indent="-174625" algn="l" defTabSz="9754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kern="12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</a:t>
                      </a:r>
                      <a:r>
                        <a:rPr lang="en-US" sz="1300" b="1" kern="12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Ne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tolère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pas les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déversements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de carburant,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d'huile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ou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de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produits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chimiques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 </a:t>
                      </a:r>
                    </a:p>
                  </a:txBody>
                  <a:tcPr marL="77916" marR="77916" marT="38958" marB="38958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5284483"/>
                  </a:ext>
                </a:extLst>
              </a:tr>
              <a:tr h="692934">
                <a:tc>
                  <a:txBody>
                    <a:bodyPr/>
                    <a:lstStyle/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</a:t>
                      </a:r>
                      <a:r>
                        <a:rPr lang="en-US" sz="13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Apportez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tous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les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autres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déchets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dangereux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à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l'endroit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désigné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par la mission avec un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inventaire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complet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(par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exemple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le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dépôt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des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biens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 pour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une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gestion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sûre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 </a:t>
                      </a:r>
                    </a:p>
                  </a:txBody>
                  <a:tcPr marL="77916" marR="77916" marT="38958" marB="38958">
                    <a:noFill/>
                  </a:tcPr>
                </a:tc>
                <a:tc>
                  <a:txBody>
                    <a:bodyPr/>
                    <a:lstStyle/>
                    <a:p>
                      <a:pPr marL="174625" marR="0" lvl="0" indent="-174625" algn="l" defTabSz="9754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kern="12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</a:t>
                      </a:r>
                      <a:r>
                        <a:rPr lang="en-US" sz="1300" b="1" kern="12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Ne pas stocker les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déchets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dangereux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près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des cuisines, des entrepôts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alimentaires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des plans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d'eau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des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canaux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de drainage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ou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des sources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d'inflammation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de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flammes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nues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ou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de feu. </a:t>
                      </a:r>
                    </a:p>
                  </a:txBody>
                  <a:tcPr marL="77916" marR="77916" marT="38958" marB="38958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201911"/>
                  </a:ext>
                </a:extLst>
              </a:tr>
              <a:tr h="499010">
                <a:tc>
                  <a:txBody>
                    <a:bodyPr/>
                    <a:lstStyle/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</a:t>
                      </a:r>
                      <a:r>
                        <a:rPr lang="en-US" sz="13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Utiliser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les PPE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appropriés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lors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la manipulation de matières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ou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déchets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dangereux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 marL="77916" marR="77916" marT="38958" marB="38958">
                    <a:noFill/>
                  </a:tcPr>
                </a:tc>
                <a:tc>
                  <a:txBody>
                    <a:bodyPr/>
                    <a:lstStyle/>
                    <a:p>
                      <a:pPr marL="174625" marR="0" lvl="0" indent="-174625" algn="l" defTabSz="9754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kern="12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</a:t>
                      </a:r>
                      <a:r>
                        <a:rPr lang="en-US" sz="1300" b="1" kern="12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Ne pas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jeter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les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déchets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dangereux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dans les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poubelles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domestiques. </a:t>
                      </a:r>
                    </a:p>
                  </a:txBody>
                  <a:tcPr marL="77916" marR="77916" marT="38958" marB="38958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1578166"/>
                  </a:ext>
                </a:extLst>
              </a:tr>
              <a:tr h="691870">
                <a:tc>
                  <a:txBody>
                    <a:bodyPr/>
                    <a:lstStyle/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</a:t>
                      </a:r>
                      <a:r>
                        <a:rPr lang="en-US" sz="13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Assurer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l'intégrité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des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conteneurs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déchets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dangereux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et stocker et transporter les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déchets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dangereux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conformément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aux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meilleures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pratiques. </a:t>
                      </a:r>
                    </a:p>
                  </a:txBody>
                  <a:tcPr marL="58437" marR="58437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b="1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7916" marR="77916" marT="38958" marB="38958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8950554"/>
                  </a:ext>
                </a:extLst>
              </a:tr>
              <a:tr h="674914">
                <a:tc>
                  <a:txBody>
                    <a:bodyPr/>
                    <a:lstStyle/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</a:t>
                      </a:r>
                      <a:r>
                        <a:rPr lang="en-US" sz="13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Signaler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immédiatement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les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déversements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carburant,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d'huile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ou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produits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chimiques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et prendre des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mesures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pour les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contenir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afin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d'éviter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la pollution du sol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ou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l'eau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 </a:t>
                      </a:r>
                    </a:p>
                  </a:txBody>
                  <a:tcPr marL="58437" marR="58437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7916" marR="77916" marT="38958" marB="38958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1555106"/>
                  </a:ext>
                </a:extLst>
              </a:tr>
            </a:tbl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82098D6B-3B1B-4C21-B28E-2843E448CB21}"/>
              </a:ext>
            </a:extLst>
          </p:cNvPr>
          <p:cNvGrpSpPr/>
          <p:nvPr/>
        </p:nvGrpSpPr>
        <p:grpSpPr>
          <a:xfrm>
            <a:off x="659947" y="5811574"/>
            <a:ext cx="3086100" cy="1046629"/>
            <a:chOff x="649061" y="4842746"/>
            <a:chExt cx="3086100" cy="1046629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66E28636-FF66-49B8-B7BF-D8E4C72EFC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1228" t="41940" r="50647" b="43300"/>
            <a:stretch/>
          </p:blipFill>
          <p:spPr>
            <a:xfrm>
              <a:off x="2744561" y="4847674"/>
              <a:ext cx="990600" cy="1041445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5EDD0EE4-0680-4845-A26A-9BCCB6E3A4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8750" t="41944" r="52656" b="42794"/>
            <a:stretch/>
          </p:blipFill>
          <p:spPr>
            <a:xfrm>
              <a:off x="649061" y="4842746"/>
              <a:ext cx="1047750" cy="1046628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1767E16B-B886-4CF4-B3D7-0D8E9130BD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4063" t="23211" r="27344" b="61528"/>
            <a:stretch/>
          </p:blipFill>
          <p:spPr>
            <a:xfrm>
              <a:off x="1696811" y="4842746"/>
              <a:ext cx="1047750" cy="1046629"/>
            </a:xfrm>
            <a:prstGeom prst="rect">
              <a:avLst/>
            </a:prstGeom>
          </p:spPr>
        </p:pic>
      </p:grp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1F148B2A-8C50-644D-8018-B78E83CC818B}"/>
              </a:ext>
            </a:extLst>
          </p:cNvPr>
          <p:cNvSpPr txBox="1">
            <a:spLocks/>
          </p:cNvSpPr>
          <p:nvPr/>
        </p:nvSpPr>
        <p:spPr>
          <a:xfrm>
            <a:off x="8763000" y="637979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defRPr/>
            </a:pPr>
            <a:fld id="{C752A0BD-0866-3242-8D3D-E9BB77ED850E}" type="slidenum">
              <a:rPr lang="en-US" sz="14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pPr>
                <a:spcAft>
                  <a:spcPts val="600"/>
                </a:spcAft>
                <a:defRPr/>
              </a:pPr>
              <a:t>22</a:t>
            </a:fld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9554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0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sky, ground, outdoor&#10;&#10;Description automatically generated">
            <a:extLst>
              <a:ext uri="{FF2B5EF4-FFF2-40B4-BE49-F238E27FC236}">
                <a16:creationId xmlns:a16="http://schemas.microsoft.com/office/drawing/2014/main" id="{4475A015-2013-4754-AB98-1D2FBEC868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02" r="17418" b="-1"/>
          <a:stretch/>
        </p:blipFill>
        <p:spPr>
          <a:xfrm>
            <a:off x="2522358" y="10"/>
            <a:ext cx="966964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0F87BB3-6B29-482E-ABEE-3C34B6CBB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50" y="2127430"/>
            <a:ext cx="4269180" cy="3223846"/>
          </a:xfrm>
          <a:noFill/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b="1" dirty="0" err="1">
                <a:latin typeface="Segoe UI" panose="020B0502040204020203" pitchFamily="34" charset="0"/>
                <a:cs typeface="Segoe UI" panose="020B0502040204020203" pitchFamily="34" charset="0"/>
              </a:rPr>
              <a:t>Ressources</a:t>
            </a:r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b="1" dirty="0" err="1">
                <a:latin typeface="Segoe UI" panose="020B0502040204020203" pitchFamily="34" charset="0"/>
                <a:cs typeface="Segoe UI" panose="020B0502040204020203" pitchFamily="34" charset="0"/>
              </a:rPr>
              <a:t>naturelles</a:t>
            </a:r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b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et </a:t>
            </a:r>
            <a:r>
              <a:rPr lang="en-US" b="1" dirty="0" err="1">
                <a:latin typeface="Segoe UI" panose="020B0502040204020203" pitchFamily="34" charset="0"/>
                <a:cs typeface="Segoe UI" panose="020B0502040204020203" pitchFamily="34" charset="0"/>
              </a:rPr>
              <a:t>patrimoine</a:t>
            </a:r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b="1" dirty="0" err="1">
                <a:latin typeface="Segoe UI" panose="020B0502040204020203" pitchFamily="34" charset="0"/>
                <a:cs typeface="Segoe UI" panose="020B0502040204020203" pitchFamily="34" charset="0"/>
              </a:rPr>
              <a:t>culturel</a:t>
            </a:r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958F7E89-0FA8-D447-86C0-96EF02B8B265}"/>
              </a:ext>
            </a:extLst>
          </p:cNvPr>
          <p:cNvSpPr txBox="1">
            <a:spLocks/>
          </p:cNvSpPr>
          <p:nvPr/>
        </p:nvSpPr>
        <p:spPr>
          <a:xfrm>
            <a:off x="8692662" y="637979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defRPr/>
            </a:pPr>
            <a:fld id="{C752A0BD-0866-3242-8D3D-E9BB77ED850E}" type="slidenum">
              <a:rPr lang="en-US" sz="1400" b="1" smtClean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pPr>
                <a:spcAft>
                  <a:spcPts val="600"/>
                </a:spcAft>
                <a:defRPr/>
              </a:pPr>
              <a:t>23</a:t>
            </a:fld>
            <a:endParaRPr lang="en-US" sz="1400" b="1" dirty="0">
              <a:solidFill>
                <a:schemeClr val="bg1">
                  <a:lumMod val="8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F5D44A9C-602F-BF47-9D3D-E3945EF655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9" y="238003"/>
            <a:ext cx="611828" cy="49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2209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92C10F9-DB23-6F40-85FB-95301C3EF6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547" r="13637"/>
          <a:stretch/>
        </p:blipFill>
        <p:spPr>
          <a:xfrm rot="5400000">
            <a:off x="2666999" y="-2667000"/>
            <a:ext cx="6858000" cy="12192000"/>
          </a:xfrm>
          <a:prstGeom prst="rect">
            <a:avLst/>
          </a:prstGeom>
        </p:spPr>
      </p:pic>
      <p:sp>
        <p:nvSpPr>
          <p:cNvPr id="39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8" name="Title 6">
            <a:extLst>
              <a:ext uri="{FF2B5EF4-FFF2-40B4-BE49-F238E27FC236}">
                <a16:creationId xmlns:a16="http://schemas.microsoft.com/office/drawing/2014/main" id="{D4EC0F6B-B754-D347-BD38-E5E54377FB99}"/>
              </a:ext>
            </a:extLst>
          </p:cNvPr>
          <p:cNvSpPr txBox="1">
            <a:spLocks/>
          </p:cNvSpPr>
          <p:nvPr/>
        </p:nvSpPr>
        <p:spPr>
          <a:xfrm>
            <a:off x="709448" y="2007734"/>
            <a:ext cx="4204137" cy="134275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75482" rtl="0" eaLnBrk="1" latinLnBrk="0" hangingPunct="1">
              <a:spcBef>
                <a:spcPct val="0"/>
              </a:spcBef>
              <a:buNone/>
              <a:defRPr sz="2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dirty="0" err="1"/>
              <a:t>Ressources</a:t>
            </a:r>
            <a:r>
              <a:rPr lang="en-US" dirty="0"/>
              <a:t> </a:t>
            </a:r>
            <a:r>
              <a:rPr lang="en-US" dirty="0" err="1"/>
              <a:t>naturelles</a:t>
            </a:r>
            <a:r>
              <a:rPr lang="en-US" dirty="0"/>
              <a:t> et </a:t>
            </a:r>
            <a:r>
              <a:rPr lang="en-US" dirty="0" err="1"/>
              <a:t>patrimoine</a:t>
            </a:r>
            <a:r>
              <a:rPr lang="en-US" dirty="0"/>
              <a:t> </a:t>
            </a:r>
            <a:r>
              <a:rPr lang="en-US" dirty="0" err="1"/>
              <a:t>culturel</a:t>
            </a:r>
            <a:r>
              <a:rPr lang="en-US" dirty="0"/>
              <a:t> </a:t>
            </a:r>
            <a:endParaRPr lang="en-US" sz="28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66ECA3-2FE2-034D-A021-A64530EB4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16" y="3432170"/>
            <a:ext cx="4593021" cy="2619839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Les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ressources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naturelles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peuvent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être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essentielles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aux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moyens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subsistance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 la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communauté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notamment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la production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alimentaire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, le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chauffage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, le bien-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être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d'autres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activités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économiques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</a:p>
          <a:p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Les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ressources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naturelles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telles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que les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écosystèmes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naturels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sont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également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essentielles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à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la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survie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des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animaux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et des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plantes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locales,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ainsi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que des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espèces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menacées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, et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à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la conservation de la </a:t>
            </a:r>
            <a:r>
              <a:rPr lang="en-US" sz="16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biodiversité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endParaRPr lang="en-US" sz="1800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4E46905-B4C7-904F-B3FC-7E6538BF7FA0}"/>
              </a:ext>
            </a:extLst>
          </p:cNvPr>
          <p:cNvSpPr txBox="1">
            <a:spLocks/>
          </p:cNvSpPr>
          <p:nvPr/>
        </p:nvSpPr>
        <p:spPr>
          <a:xfrm>
            <a:off x="8763000" y="637979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defRPr/>
            </a:pPr>
            <a:fld id="{C752A0BD-0866-3242-8D3D-E9BB77ED850E}" type="slidenum">
              <a:rPr lang="en-US" sz="1400" b="1" smtClean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pPr>
                <a:spcAft>
                  <a:spcPts val="600"/>
                </a:spcAft>
                <a:defRPr/>
              </a:pPr>
              <a:t>24</a:t>
            </a:fld>
            <a:endParaRPr lang="en-US" sz="1400" b="1" dirty="0">
              <a:solidFill>
                <a:schemeClr val="bg1">
                  <a:lumMod val="8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4ED03717-413E-0245-8362-1207885018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9" y="238003"/>
            <a:ext cx="611828" cy="49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2047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person&#10;&#10;Description automatically generated">
            <a:extLst>
              <a:ext uri="{FF2B5EF4-FFF2-40B4-BE49-F238E27FC236}">
                <a16:creationId xmlns:a16="http://schemas.microsoft.com/office/drawing/2014/main" id="{B5CF84B6-CC68-4B8D-9068-BC034C2DBE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84" r="-1" b="-1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149322-1ECC-4B4C-8CDB-009E6A625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62981" y="1557619"/>
            <a:ext cx="3822189" cy="3742762"/>
          </a:xfrm>
        </p:spPr>
        <p:txBody>
          <a:bodyPr>
            <a:normAutofit/>
          </a:bodyPr>
          <a:lstStyle/>
          <a:p>
            <a:r>
              <a:rPr lang="en-U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Les sites du </a:t>
            </a:r>
            <a:r>
              <a:rPr lang="en-US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patrimoine</a:t>
            </a:r>
            <a:r>
              <a:rPr lang="en-U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culturel</a:t>
            </a:r>
            <a:r>
              <a:rPr lang="en-U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tels</a:t>
            </a:r>
            <a:r>
              <a:rPr lang="en-U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que les sites </a:t>
            </a:r>
            <a:r>
              <a:rPr lang="en-US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d'importance</a:t>
            </a:r>
            <a:r>
              <a:rPr lang="en-U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religieuse et les sites </a:t>
            </a:r>
            <a:r>
              <a:rPr lang="en-US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archéologiques</a:t>
            </a:r>
            <a:r>
              <a:rPr lang="en-U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sont</a:t>
            </a:r>
            <a:r>
              <a:rPr lang="en-U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appréciés</a:t>
            </a:r>
            <a:r>
              <a:rPr lang="en-U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par la </a:t>
            </a:r>
            <a:r>
              <a:rPr lang="en-US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communauté</a:t>
            </a:r>
            <a:r>
              <a:rPr lang="en-U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d'accueil</a:t>
            </a:r>
            <a:r>
              <a:rPr lang="en-U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et tout </a:t>
            </a:r>
            <a:r>
              <a:rPr lang="en-US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dommage</a:t>
            </a:r>
            <a:r>
              <a:rPr lang="en-U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à</a:t>
            </a:r>
            <a:r>
              <a:rPr lang="en-U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ces</a:t>
            </a:r>
            <a:r>
              <a:rPr lang="en-U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sites </a:t>
            </a:r>
            <a:r>
              <a:rPr lang="en-US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peut</a:t>
            </a:r>
            <a:r>
              <a:rPr lang="en-U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avoir</a:t>
            </a:r>
            <a:r>
              <a:rPr lang="en-U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un impact sur les relations entre </a:t>
            </a:r>
            <a:r>
              <a:rPr lang="en-US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l'ONU</a:t>
            </a:r>
            <a:r>
              <a:rPr lang="en-U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, la </a:t>
            </a:r>
            <a:r>
              <a:rPr lang="en-US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communauté</a:t>
            </a:r>
            <a:r>
              <a:rPr lang="en-U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et le </a:t>
            </a:r>
            <a:r>
              <a:rPr lang="en-US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gouvernement</a:t>
            </a:r>
            <a:r>
              <a:rPr lang="en-U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endParaRPr lang="rw-RW" sz="2000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1E47783F-189C-F04D-B7E0-ABAB95B2FDBB}"/>
              </a:ext>
            </a:extLst>
          </p:cNvPr>
          <p:cNvSpPr txBox="1">
            <a:spLocks/>
          </p:cNvSpPr>
          <p:nvPr/>
        </p:nvSpPr>
        <p:spPr>
          <a:xfrm>
            <a:off x="8763000" y="637979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defRPr/>
            </a:pPr>
            <a:fld id="{C752A0BD-0866-3242-8D3D-E9BB77ED850E}" type="slidenum">
              <a:rPr lang="en-US" sz="14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pPr>
                <a:spcAft>
                  <a:spcPts val="600"/>
                </a:spcAft>
                <a:defRPr/>
              </a:pPr>
              <a:t>25</a:t>
            </a:fld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B7FEDC0F-126B-3F49-B2D6-34B81DDE53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9" y="238003"/>
            <a:ext cx="611828" cy="49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5756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lowchart: Document 12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6">
            <a:extLst>
              <a:ext uri="{FF2B5EF4-FFF2-40B4-BE49-F238E27FC236}">
                <a16:creationId xmlns:a16="http://schemas.microsoft.com/office/drawing/2014/main" id="{F3CA701F-CE8E-7848-9945-22DE5749B9B1}"/>
              </a:ext>
            </a:extLst>
          </p:cNvPr>
          <p:cNvSpPr txBox="1">
            <a:spLocks/>
          </p:cNvSpPr>
          <p:nvPr/>
        </p:nvSpPr>
        <p:spPr>
          <a:xfrm>
            <a:off x="838200" y="171162"/>
            <a:ext cx="2840182" cy="2371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200" b="1" dirty="0" err="1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Ressources</a:t>
            </a:r>
            <a:r>
              <a:rPr lang="en-US" sz="3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naturelles</a:t>
            </a:r>
            <a:r>
              <a:rPr lang="en-US" sz="3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sz="3200" b="1" dirty="0" err="1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patrimoine</a:t>
            </a:r>
            <a:r>
              <a:rPr lang="en-US" sz="3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culturel</a:t>
            </a:r>
            <a:r>
              <a:rPr lang="en-US" sz="3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- </a:t>
            </a:r>
            <a:r>
              <a:rPr lang="en-US" sz="3200" b="1" dirty="0" err="1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principes</a:t>
            </a:r>
            <a:r>
              <a:rPr lang="en-US" sz="3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clés</a:t>
            </a:r>
            <a:r>
              <a:rPr lang="en-US" sz="3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en-US" sz="3200" b="1" kern="1200" dirty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4" name="Table 9">
            <a:extLst>
              <a:ext uri="{FF2B5EF4-FFF2-40B4-BE49-F238E27FC236}">
                <a16:creationId xmlns:a16="http://schemas.microsoft.com/office/drawing/2014/main" id="{380C452D-A24F-8B4C-A4B5-622B9D1C8C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1619028"/>
              </p:ext>
            </p:extLst>
          </p:nvPr>
        </p:nvGraphicFramePr>
        <p:xfrm>
          <a:off x="4207933" y="378548"/>
          <a:ext cx="7347538" cy="60187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6138">
                  <a:extLst>
                    <a:ext uri="{9D8B030D-6E8A-4147-A177-3AD203B41FA5}">
                      <a16:colId xmlns:a16="http://schemas.microsoft.com/office/drawing/2014/main" val="3962060694"/>
                    </a:ext>
                  </a:extLst>
                </a:gridCol>
                <a:gridCol w="3641400">
                  <a:extLst>
                    <a:ext uri="{9D8B030D-6E8A-4147-A177-3AD203B41FA5}">
                      <a16:colId xmlns:a16="http://schemas.microsoft.com/office/drawing/2014/main" val="2966013420"/>
                    </a:ext>
                  </a:extLst>
                </a:gridCol>
              </a:tblGrid>
              <a:tr h="359423"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FAIRE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endParaRPr lang="en-US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7685" marR="77685" marT="38843" marB="38843"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NE PAS FAIRE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endParaRPr lang="en-US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7685" marR="77685" marT="38843" marB="38843"/>
                </a:tc>
                <a:extLst>
                  <a:ext uri="{0D108BD9-81ED-4DB2-BD59-A6C34878D82A}">
                    <a16:rowId xmlns:a16="http://schemas.microsoft.com/office/drawing/2014/main" val="1539128937"/>
                  </a:ext>
                </a:extLst>
              </a:tr>
              <a:tr h="497529">
                <a:tc>
                  <a:txBody>
                    <a:bodyPr/>
                    <a:lstStyle/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</a:t>
                      </a:r>
                      <a:r>
                        <a:rPr lang="en-US" sz="13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Participer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à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des initiatives de plantation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d'arbres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et de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nettoyage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l'environnement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 </a:t>
                      </a:r>
                    </a:p>
                  </a:txBody>
                  <a:tcPr marL="77685" marR="77685" marT="38843" marB="38843">
                    <a:noFill/>
                  </a:tcPr>
                </a:tc>
                <a:tc>
                  <a:txBody>
                    <a:bodyPr/>
                    <a:lstStyle/>
                    <a:p>
                      <a:pPr marL="174625" marR="0" lvl="0" indent="-174625" algn="l" defTabSz="9754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kern="12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</a:t>
                      </a:r>
                      <a:r>
                        <a:rPr lang="en-US" sz="1300" b="1" kern="12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N'achetez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pas de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charbon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de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bois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ou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de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bois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de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chauffage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, car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cela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contribue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à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la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déforestation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locale. </a:t>
                      </a:r>
                    </a:p>
                  </a:txBody>
                  <a:tcPr marL="77685" marR="77685" marT="38843" marB="38843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5052548"/>
                  </a:ext>
                </a:extLst>
              </a:tr>
              <a:tr h="497529">
                <a:tc>
                  <a:txBody>
                    <a:bodyPr/>
                    <a:lstStyle/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</a:t>
                      </a:r>
                      <a:r>
                        <a:rPr lang="en-US" sz="13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Réduire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le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risque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d'incendie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gérant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correctement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les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déchets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 </a:t>
                      </a:r>
                    </a:p>
                  </a:txBody>
                  <a:tcPr marL="77685" marR="77685" marT="38843" marB="38843">
                    <a:noFill/>
                  </a:tcPr>
                </a:tc>
                <a:tc>
                  <a:txBody>
                    <a:bodyPr/>
                    <a:lstStyle/>
                    <a:p>
                      <a:pPr marL="174625" marR="0" lvl="0" indent="-174625" algn="l" defTabSz="9754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kern="12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</a:t>
                      </a:r>
                      <a:r>
                        <a:rPr lang="en-US" sz="1300" b="1" kern="12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N'utilisez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pas de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charbon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de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bois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ou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de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bois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de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chauffage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pour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cuisiner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. </a:t>
                      </a:r>
                    </a:p>
                  </a:txBody>
                  <a:tcPr marL="77685" marR="77685" marT="38843" marB="38843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4145952"/>
                  </a:ext>
                </a:extLst>
              </a:tr>
              <a:tr h="690878">
                <a:tc>
                  <a:txBody>
                    <a:bodyPr/>
                    <a:lstStyle/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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Soyez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conscients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des sites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culturels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religieux et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historiques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et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comportez-vous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manière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à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respecter les pratiques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culturelles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locales. </a:t>
                      </a:r>
                    </a:p>
                  </a:txBody>
                  <a:tcPr marL="77685" marR="77685" marT="38843" marB="38843">
                    <a:noFill/>
                  </a:tcPr>
                </a:tc>
                <a:tc>
                  <a:txBody>
                    <a:bodyPr/>
                    <a:lstStyle/>
                    <a:p>
                      <a:pPr marL="174625" marR="0" lvl="0" indent="-174625" algn="l" defTabSz="9754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kern="12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</a:t>
                      </a:r>
                      <a:r>
                        <a:rPr lang="en-US" sz="1300" b="1" kern="12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N'encouragez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pas le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braconnage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des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animaux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sauvages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achetant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des souvenirs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ou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de la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viande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de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brousse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. </a:t>
                      </a:r>
                    </a:p>
                  </a:txBody>
                  <a:tcPr marL="77685" marR="77685" marT="38843" marB="38843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9695888"/>
                  </a:ext>
                </a:extLst>
              </a:tr>
              <a:tr h="690878">
                <a:tc>
                  <a:txBody>
                    <a:bodyPr/>
                    <a:lstStyle/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</a:t>
                      </a:r>
                      <a:r>
                        <a:rPr lang="en-US" sz="13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Pratiquez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l'impression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intelligente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par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exemple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minimisant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l'utilisation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 papier,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imprimant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sur les deux faces du papier,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utilisant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du papier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recyclé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 </a:t>
                      </a:r>
                    </a:p>
                  </a:txBody>
                  <a:tcPr marL="77685" marR="77685" marT="38843" marB="38843">
                    <a:noFill/>
                  </a:tcPr>
                </a:tc>
                <a:tc>
                  <a:txBody>
                    <a:bodyPr/>
                    <a:lstStyle/>
                    <a:p>
                      <a:pPr marL="174625" marR="0" lvl="0" indent="-174625" algn="l" defTabSz="9754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kern="12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</a:t>
                      </a:r>
                      <a:r>
                        <a:rPr lang="en-US" sz="1300" b="1" kern="12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N'encouragez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pas les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chiens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et les chats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errants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dans les camps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les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nourrissant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ou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stockant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incorrectement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les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déchets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alimentaires</a:t>
                      </a:r>
                      <a:r>
                        <a:rPr lang="en-US" sz="13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. </a:t>
                      </a:r>
                    </a:p>
                  </a:txBody>
                  <a:tcPr marL="77685" marR="77685" marT="38843" marB="38843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5284483"/>
                  </a:ext>
                </a:extLst>
              </a:tr>
              <a:tr h="497529">
                <a:tc>
                  <a:txBody>
                    <a:bodyPr/>
                    <a:lstStyle/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 </a:t>
                      </a:r>
                      <a:r>
                        <a:rPr lang="en-US" sz="1300" b="1" dirty="0">
                          <a:solidFill>
                            <a:srgbClr val="00B05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Obtenez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l'autorisation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d'un fonctionnaire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désigné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par la mission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avant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d'abattre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des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arbres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adultes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 </a:t>
                      </a:r>
                    </a:p>
                  </a:txBody>
                  <a:tcPr marL="77685" marR="77685" marT="38843" marB="38843">
                    <a:noFill/>
                  </a:tcPr>
                </a:tc>
                <a:tc>
                  <a:txBody>
                    <a:bodyPr/>
                    <a:lstStyle/>
                    <a:p>
                      <a:pPr marL="174625" marR="0" lvl="0" indent="-174625" algn="l" defTabSz="9754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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 Ne pas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détenir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d'animaux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locaux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(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indigènes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) </a:t>
                      </a:r>
                    </a:p>
                  </a:txBody>
                  <a:tcPr marL="77685" marR="77685" marT="38843" marB="38843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201911"/>
                  </a:ext>
                </a:extLst>
              </a:tr>
              <a:tr h="884226">
                <a:tc>
                  <a:txBody>
                    <a:bodyPr/>
                    <a:lstStyle/>
                    <a:p>
                      <a:endParaRPr lang="en-US" sz="13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7685" marR="77685" marT="38843" marB="38843">
                    <a:noFill/>
                  </a:tcPr>
                </a:tc>
                <a:tc>
                  <a:txBody>
                    <a:bodyPr/>
                    <a:lstStyle/>
                    <a:p>
                      <a:pPr marL="174625" marR="0" lvl="0" indent="-174625" algn="l" defTabSz="9754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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 Ne pas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pratiquer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la chasse,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l'exploitation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forestière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, la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récolte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, la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collecte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l'achat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ou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l'acquisition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d'animaux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sauvages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ou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de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plantes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sauvages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vivants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ou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morts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ou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de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leurs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parties et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dérivés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est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interdit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. </a:t>
                      </a:r>
                    </a:p>
                  </a:txBody>
                  <a:tcPr marL="77685" marR="77685" marT="38843" marB="38843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1578166"/>
                  </a:ext>
                </a:extLst>
              </a:tr>
              <a:tr h="690878">
                <a:tc>
                  <a:txBody>
                    <a:bodyPr/>
                    <a:lstStyle/>
                    <a:p>
                      <a:endParaRPr lang="en-US" sz="13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8264" marR="58264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174625" marR="0" lvl="0" indent="-174625" algn="l" defTabSz="9754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</a:t>
                      </a:r>
                      <a:r>
                        <a:rPr lang="en-US" sz="13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N'apportez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pas de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plantes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ou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de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graines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du pays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d'origine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qui ne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sont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pas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endémiques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à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la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communauté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d'accueil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. </a:t>
                      </a:r>
                    </a:p>
                  </a:txBody>
                  <a:tcPr marL="77685" marR="77685" marT="38843" marB="38843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8950554"/>
                  </a:ext>
                </a:extLst>
              </a:tr>
              <a:tr h="497529">
                <a:tc>
                  <a:txBody>
                    <a:bodyPr/>
                    <a:lstStyle/>
                    <a:p>
                      <a:endParaRPr lang="en-US" sz="13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8264" marR="58264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174625" marR="0" lvl="0" indent="-174625" algn="l" defTabSz="9754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</a:t>
                      </a:r>
                      <a:r>
                        <a:rPr lang="en-US" sz="13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Ne pas planter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d'espèces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exotiques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dans la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communauté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hôte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DengXian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endParaRPr lang="en-US" sz="13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7685" marR="77685" marT="38843" marB="38843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1555106"/>
                  </a:ext>
                </a:extLst>
              </a:tr>
            </a:tbl>
          </a:graphicData>
        </a:graphic>
      </p:graphicFrame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6E106D86-3E8E-4B6F-A81B-CB19788E6F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344" y="5737028"/>
            <a:ext cx="919894" cy="984447"/>
          </a:xfrm>
          <a:prstGeom prst="rect">
            <a:avLst/>
          </a:prstGeom>
        </p:spPr>
      </p:pic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5A196526-D0E7-154A-AE90-C028C016D5D8}"/>
              </a:ext>
            </a:extLst>
          </p:cNvPr>
          <p:cNvSpPr txBox="1">
            <a:spLocks/>
          </p:cNvSpPr>
          <p:nvPr/>
        </p:nvSpPr>
        <p:spPr>
          <a:xfrm>
            <a:off x="8763000" y="637979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defRPr/>
            </a:pPr>
            <a:fld id="{C752A0BD-0866-3242-8D3D-E9BB77ED850E}" type="slidenum">
              <a:rPr lang="en-US" sz="14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pPr>
                <a:spcAft>
                  <a:spcPts val="600"/>
                </a:spcAft>
                <a:defRPr/>
              </a:pPr>
              <a:t>26</a:t>
            </a:fld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2272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4D7C61C-F183-EC41-9154-CA590B4D52D7}"/>
              </a:ext>
            </a:extLst>
          </p:cNvPr>
          <p:cNvSpPr txBox="1">
            <a:spLocks/>
          </p:cNvSpPr>
          <p:nvPr/>
        </p:nvSpPr>
        <p:spPr>
          <a:xfrm>
            <a:off x="812786" y="2675169"/>
            <a:ext cx="10516892" cy="13392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w-RW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Diapositives basées sur la localisation </a:t>
            </a:r>
          </a:p>
          <a:p>
            <a:pPr marL="0" indent="0" algn="ctr">
              <a:buNone/>
            </a:pPr>
            <a:r>
              <a:rPr lang="rw-RW" sz="20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Ajouter plus des conseils spécifiques sur l'environnement local </a:t>
            </a:r>
            <a:endParaRPr lang="rw-RW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5287689-EE67-9D4F-B4B5-96AA7942FD62}"/>
              </a:ext>
            </a:extLst>
          </p:cNvPr>
          <p:cNvSpPr/>
          <p:nvPr/>
        </p:nvSpPr>
        <p:spPr>
          <a:xfrm>
            <a:off x="604434" y="2371241"/>
            <a:ext cx="10933597" cy="164228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w-RW" dirty="0">
              <a:solidFill>
                <a:srgbClr val="FF0000"/>
              </a:solidFill>
            </a:endParaRP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81AA5489-2606-C44B-8BE6-1798634494D9}"/>
              </a:ext>
            </a:extLst>
          </p:cNvPr>
          <p:cNvSpPr txBox="1">
            <a:spLocks/>
          </p:cNvSpPr>
          <p:nvPr/>
        </p:nvSpPr>
        <p:spPr>
          <a:xfrm>
            <a:off x="8763000" y="637979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defRPr/>
            </a:pPr>
            <a:fld id="{C752A0BD-0866-3242-8D3D-E9BB77ED850E}" type="slidenum">
              <a:rPr lang="en-US" sz="14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pPr>
                <a:spcAft>
                  <a:spcPts val="600"/>
                </a:spcAft>
                <a:defRPr/>
              </a:pPr>
              <a:t>27</a:t>
            </a:fld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D4C12E7B-12AA-524E-96CE-FBCD4942CE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89" y="238003"/>
            <a:ext cx="611828" cy="49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5109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flag on a pole&#10;&#10;Description automatically generated with medium confidence">
            <a:extLst>
              <a:ext uri="{FF2B5EF4-FFF2-40B4-BE49-F238E27FC236}">
                <a16:creationId xmlns:a16="http://schemas.microsoft.com/office/drawing/2014/main" id="{5D83CCC0-243A-4177-AF3D-67A52507CB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091" t="21640" b="425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862BE82-D00D-42C1-BF16-93AA37870C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6D92C2D-1D3D-4974-918C-06579FB35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50141" y="-2"/>
            <a:ext cx="5441859" cy="5654940"/>
          </a:xfrm>
          <a:custGeom>
            <a:avLst/>
            <a:gdLst>
              <a:gd name="connsiteX0" fmla="*/ 0 w 5441859"/>
              <a:gd name="connsiteY0" fmla="*/ 0 h 5654940"/>
              <a:gd name="connsiteX1" fmla="*/ 4400492 w 5441859"/>
              <a:gd name="connsiteY1" fmla="*/ 0 h 5654940"/>
              <a:gd name="connsiteX2" fmla="*/ 4484767 w 5441859"/>
              <a:gd name="connsiteY2" fmla="*/ 76595 h 5654940"/>
              <a:gd name="connsiteX3" fmla="*/ 5441859 w 5441859"/>
              <a:gd name="connsiteY3" fmla="*/ 2387221 h 5654940"/>
              <a:gd name="connsiteX4" fmla="*/ 2174140 w 5441859"/>
              <a:gd name="connsiteY4" fmla="*/ 5654940 h 5654940"/>
              <a:gd name="connsiteX5" fmla="*/ 156693 w 5441859"/>
              <a:gd name="connsiteY5" fmla="*/ 4957981 h 5654940"/>
              <a:gd name="connsiteX6" fmla="*/ 0 w 5441859"/>
              <a:gd name="connsiteY6" fmla="*/ 4820612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0" y="0"/>
                </a:moveTo>
                <a:lnTo>
                  <a:pt x="4400492" y="0"/>
                </a:lnTo>
                <a:lnTo>
                  <a:pt x="4484767" y="76595"/>
                </a:lnTo>
                <a:cubicBezTo>
                  <a:pt x="5076108" y="667936"/>
                  <a:pt x="5441859" y="1484866"/>
                  <a:pt x="5441859" y="2387221"/>
                </a:cubicBezTo>
                <a:cubicBezTo>
                  <a:pt x="5441859" y="4191932"/>
                  <a:pt x="3978851" y="5654940"/>
                  <a:pt x="2174140" y="5654940"/>
                </a:cubicBezTo>
                <a:cubicBezTo>
                  <a:pt x="1412778" y="5654940"/>
                  <a:pt x="712231" y="5394557"/>
                  <a:pt x="156693" y="4957981"/>
                </a:cubicBezTo>
                <a:lnTo>
                  <a:pt x="0" y="4820612"/>
                </a:lnTo>
                <a:close/>
              </a:path>
            </a:pathLst>
          </a:cu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59CEC-5DC3-E94D-B609-997EAE0D0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1031" y="1019730"/>
            <a:ext cx="4062642" cy="2754086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1800" b="1" dirty="0">
                <a:latin typeface="Segoe UI" panose="020B0502040204020203" pitchFamily="34" charset="0"/>
                <a:cs typeface="Segoe UI" panose="020B0502040204020203" pitchFamily="34" charset="0"/>
              </a:rPr>
              <a:t>Brought to you by the Department of Operational Support and the Department of Peace Operations</a:t>
            </a:r>
            <a:endParaRPr lang="rw-RW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E22DF0-7A3D-034F-A4BC-07B364795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0665" y="6108192"/>
            <a:ext cx="548640" cy="548640"/>
          </a:xfrm>
          <a:prstGeom prst="ellipse">
            <a:avLst/>
          </a:prstGeom>
          <a:solidFill>
            <a:srgbClr val="393C63"/>
          </a:solidFill>
        </p:spPr>
        <p:txBody>
          <a:bodyPr anchor="ctr">
            <a:normAutofit/>
          </a:bodyPr>
          <a:lstStyle/>
          <a:p>
            <a:pPr algn="ctr">
              <a:spcAft>
                <a:spcPts val="600"/>
              </a:spcAft>
            </a:pPr>
            <a:fld id="{C752A0BD-0866-3242-8D3D-E9BB77ED850E}" type="slidenum">
              <a:rPr lang="en-US" sz="1500">
                <a:solidFill>
                  <a:srgbClr val="FFFFFF"/>
                </a:solidFill>
              </a:rPr>
              <a:pPr algn="ctr">
                <a:spcAft>
                  <a:spcPts val="600"/>
                </a:spcAft>
              </a:pPr>
              <a:t>28</a:t>
            </a:fld>
            <a:endParaRPr lang="en-US" sz="1500">
              <a:solidFill>
                <a:srgbClr val="FFFFFF"/>
              </a:solidFill>
            </a:endParaRPr>
          </a:p>
        </p:txBody>
      </p:sp>
      <p:pic>
        <p:nvPicPr>
          <p:cNvPr id="7" name="Picture 6" descr="Icon&#10;&#10;Description automatically generated with low confidence">
            <a:extLst>
              <a:ext uri="{FF2B5EF4-FFF2-40B4-BE49-F238E27FC236}">
                <a16:creationId xmlns:a16="http://schemas.microsoft.com/office/drawing/2014/main" id="{31EBC574-0EFF-4AF1-A991-66E81201FB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4355" y="3482483"/>
            <a:ext cx="1602396" cy="1602396"/>
          </a:xfrm>
          <a:prstGeom prst="rect">
            <a:avLst/>
          </a:prstGeom>
        </p:spPr>
      </p:pic>
      <p:pic>
        <p:nvPicPr>
          <p:cNvPr id="15" name="Picture 1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A020C313-FFF6-40E3-9E72-BEA4EFD3F3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8781" y="2175661"/>
            <a:ext cx="3427141" cy="1253023"/>
          </a:xfrm>
          <a:prstGeom prst="rect">
            <a:avLst/>
          </a:prstGeom>
        </p:spPr>
      </p:pic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062F5A8-652C-5944-B552-46A17DAE3B7D}"/>
              </a:ext>
            </a:extLst>
          </p:cNvPr>
          <p:cNvSpPr txBox="1">
            <a:spLocks/>
          </p:cNvSpPr>
          <p:nvPr/>
        </p:nvSpPr>
        <p:spPr>
          <a:xfrm>
            <a:off x="8763000" y="637979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defRPr/>
            </a:pPr>
            <a:fld id="{C752A0BD-0866-3242-8D3D-E9BB77ED850E}" type="slidenum">
              <a:rPr lang="en-US" sz="1400" b="1" smtClean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pPr>
                <a:spcAft>
                  <a:spcPts val="600"/>
                </a:spcAft>
                <a:defRPr/>
              </a:pPr>
              <a:t>28</a:t>
            </a:fld>
            <a:endParaRPr lang="en-US" sz="1400" b="1" dirty="0">
              <a:solidFill>
                <a:schemeClr val="bg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3745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sky, outdoor, person, grass&#10;&#10;Description automatically generated">
            <a:extLst>
              <a:ext uri="{FF2B5EF4-FFF2-40B4-BE49-F238E27FC236}">
                <a16:creationId xmlns:a16="http://schemas.microsoft.com/office/drawing/2014/main" id="{1483895F-026B-4707-98A4-FB81207ACC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2" b="-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C27A6F-5615-2645-B2F5-51BE1CACCA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787" y="2434201"/>
            <a:ext cx="3822189" cy="23136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6000" b="1" dirty="0">
                <a:latin typeface="Segoe UI" panose="020B0502040204020203" pitchFamily="34" charset="0"/>
                <a:cs typeface="Segoe UI" panose="020B0502040204020203" pitchFamily="34" charset="0"/>
              </a:rPr>
              <a:t>Je </a:t>
            </a:r>
            <a:r>
              <a:rPr lang="en-US" sz="6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vous</a:t>
            </a:r>
            <a:r>
              <a:rPr lang="en-US" sz="60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6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remercie</a:t>
            </a:r>
            <a:r>
              <a:rPr lang="en-US" sz="60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marL="0" indent="0">
              <a:buNone/>
            </a:pPr>
            <a:endParaRPr lang="en-US" sz="6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E47D3434-64EB-5546-8D0D-5F6C8FC2BDBD}"/>
              </a:ext>
            </a:extLst>
          </p:cNvPr>
          <p:cNvSpPr txBox="1">
            <a:spLocks/>
          </p:cNvSpPr>
          <p:nvPr/>
        </p:nvSpPr>
        <p:spPr>
          <a:xfrm>
            <a:off x="8763000" y="637979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defRPr/>
            </a:pPr>
            <a:fld id="{C752A0BD-0866-3242-8D3D-E9BB77ED850E}" type="slidenum">
              <a:rPr lang="en-US" sz="1400" b="1" smtClean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pPr>
                <a:spcAft>
                  <a:spcPts val="600"/>
                </a:spcAft>
                <a:defRPr/>
              </a:pPr>
              <a:t>29</a:t>
            </a:fld>
            <a:endParaRPr lang="en-US" sz="1400" b="1" dirty="0">
              <a:solidFill>
                <a:schemeClr val="bg1">
                  <a:lumMod val="8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55141E13-80D3-5A41-B89C-14FBAABE99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9" y="238003"/>
            <a:ext cx="611828" cy="49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275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16EE5BA183974182AB9A5F97050164" ma:contentTypeVersion="34" ma:contentTypeDescription="Create a new document." ma:contentTypeScope="" ma:versionID="15f98b6ddecd48002296d8377112ed7d">
  <xsd:schema xmlns:xsd="http://www.w3.org/2001/XMLSchema" xmlns:xs="http://www.w3.org/2001/XMLSchema" xmlns:p="http://schemas.microsoft.com/office/2006/metadata/properties" xmlns:ns2="150312b7-9e6d-41ed-8303-81d33f670353" xmlns:ns3="35812a0a-7ebc-4252-8f93-247b2045ed4f" xmlns:ns4="985ec44e-1bab-4c0b-9df0-6ba128686fc9" targetNamespace="http://schemas.microsoft.com/office/2006/metadata/properties" ma:root="true" ma:fieldsID="9c7675e0f0adec28bd174094e9631969" ns2:_="" ns3:_="" ns4:_="">
    <xsd:import namespace="150312b7-9e6d-41ed-8303-81d33f670353"/>
    <xsd:import namespace="35812a0a-7ebc-4252-8f93-247b2045ed4f"/>
    <xsd:import namespace="985ec44e-1bab-4c0b-9df0-6ba128686f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_Flow_SignoffStatu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ission" minOccurs="0"/>
                <xsd:element ref="ns2:MediaLengthInSeconds" minOccurs="0"/>
                <xsd:element ref="ns2:https_x003a__x002f__x002f_twitter_x002e_com_x002f_unmissmedia_x002f_status_x002f_1469238410435076101" minOccurs="0"/>
                <xsd:element ref="ns4:TaxCatchAll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  <xsd:element ref="ns2:Thematicissu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0312b7-9e6d-41ed-8303-81d33f67035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_Flow_SignoffStatus" ma:index="16" nillable="true" ma:displayName="Sign-off status" ma:internalName="Sign_x002d_off_x0020_status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ission" ma:index="21" nillable="true" ma:displayName="Mission" ma:format="Dropdown" ma:internalName="Mission">
      <xsd:simpleType>
        <xsd:restriction base="dms:Text">
          <xsd:maxLength value="255"/>
        </xsd:restriction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https_x003a__x002f__x002f_twitter_x002e_com_x002f_unmissmedia_x002f_status_x002f_1469238410435076101" ma:index="23" nillable="true" ma:displayName="https://twitter.com/unmissmedia/status/1469238410435076101" ma:format="Hyperlink" ma:internalName="https_x003a__x002f__x002f_twitter_x002e_com_x002f_unmissmedia_x002f_status_x002f_1469238410435076101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78175662-8596-484a-92c7-351d01561e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Thematicissues" ma:index="29" nillable="true" ma:displayName="Thematic issues" ma:format="Dropdown" ma:internalName="Thematicissues">
      <xsd:simpleType>
        <xsd:restriction base="dms:Text">
          <xsd:maxLength value="255"/>
        </xsd:restriction>
      </xsd:simpleType>
    </xsd:element>
    <xsd:element name="MediaServiceBillingMetadata" ma:index="3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812a0a-7ebc-4252-8f93-247b2045ed4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5ec44e-1bab-4c0b-9df0-6ba128686fc9" elementFormDefault="qualified">
    <xsd:import namespace="http://schemas.microsoft.com/office/2006/documentManagement/types"/>
    <xsd:import namespace="http://schemas.microsoft.com/office/infopath/2007/PartnerControls"/>
    <xsd:element name="TaxCatchAll" ma:index="24" nillable="true" ma:displayName="Taxonomy Catch All Column" ma:hidden="true" ma:list="{b9f995a9-e5fa-476f-ba93-75a19d991bf0}" ma:internalName="TaxCatchAll" ma:showField="CatchAllData" ma:web="35812a0a-7ebc-4252-8f93-247b2045ed4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150312b7-9e6d-41ed-8303-81d33f670353" xsi:nil="true"/>
    <https_x003a__x002f__x002f_twitter_x002e_com_x002f_unmissmedia_x002f_status_x002f_1469238410435076101 xmlns="150312b7-9e6d-41ed-8303-81d33f670353">
      <Url xsi:nil="true"/>
      <Description xsi:nil="true"/>
    </https_x003a__x002f__x002f_twitter_x002e_com_x002f_unmissmedia_x002f_status_x002f_1469238410435076101>
    <TaxCatchAll xmlns="985ec44e-1bab-4c0b-9df0-6ba128686fc9" xsi:nil="true"/>
    <Mission xmlns="150312b7-9e6d-41ed-8303-81d33f670353" xsi:nil="true"/>
    <Thematicissues xmlns="150312b7-9e6d-41ed-8303-81d33f670353" xsi:nil="true"/>
    <lcf76f155ced4ddcb4097134ff3c332f xmlns="150312b7-9e6d-41ed-8303-81d33f67035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21BE33C-9E88-4DFC-8F7B-2CAD3F80CC87}"/>
</file>

<file path=customXml/itemProps2.xml><?xml version="1.0" encoding="utf-8"?>
<ds:datastoreItem xmlns:ds="http://schemas.openxmlformats.org/officeDocument/2006/customXml" ds:itemID="{14E5498A-FC74-43D6-B22D-55DBEC9DC7C2}"/>
</file>

<file path=customXml/itemProps3.xml><?xml version="1.0" encoding="utf-8"?>
<ds:datastoreItem xmlns:ds="http://schemas.openxmlformats.org/officeDocument/2006/customXml" ds:itemID="{6A4D36B5-4070-49E1-A120-DE047382191B}"/>
</file>

<file path=docProps/app.xml><?xml version="1.0" encoding="utf-8"?>
<Properties xmlns="http://schemas.openxmlformats.org/officeDocument/2006/extended-properties" xmlns:vt="http://schemas.openxmlformats.org/officeDocument/2006/docPropsVTypes">
  <TotalTime>6725</TotalTime>
  <Words>2318</Words>
  <Application>Microsoft Macintosh PowerPoint</Application>
  <PresentationFormat>Widescreen</PresentationFormat>
  <Paragraphs>172</Paragraphs>
  <Slides>29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Arial Nova</vt:lpstr>
      <vt:lpstr>Calibri</vt:lpstr>
      <vt:lpstr>Calibri Light</vt:lpstr>
      <vt:lpstr>Segoe UI</vt:lpstr>
      <vt:lpstr>Symbol</vt:lpstr>
      <vt:lpstr>Office Theme</vt:lpstr>
      <vt:lpstr>PowerPoint Presentation</vt:lpstr>
      <vt:lpstr>PowerPoint Presentation</vt:lpstr>
      <vt:lpstr>Principes généraux de gestion environnementale </vt:lpstr>
      <vt:lpstr>PowerPoint Presentation</vt:lpstr>
      <vt:lpstr>PowerPoint Presentation</vt:lpstr>
      <vt:lpstr>PowerPoint Presentation</vt:lpstr>
      <vt:lpstr>Conservation de l'eau </vt:lpstr>
      <vt:lpstr>Conservation de l'eau </vt:lpstr>
      <vt:lpstr>Conservation de l'eau - principes clés </vt:lpstr>
      <vt:lpstr>Gestion des eaux usées </vt:lpstr>
      <vt:lpstr>PowerPoint Presentation</vt:lpstr>
      <vt:lpstr>Gestion des eaux usées - principes clés </vt:lpstr>
      <vt:lpstr>Conservation de l'énergie </vt:lpstr>
      <vt:lpstr>Conservation de l'énergie </vt:lpstr>
      <vt:lpstr>Conservation de l'énergie - principes clés </vt:lpstr>
      <vt:lpstr>Gestion  des déchets solides </vt:lpstr>
      <vt:lpstr>PowerPoint Presentation</vt:lpstr>
      <vt:lpstr>Gestion des déchets solides - principes clés </vt:lpstr>
      <vt:lpstr>Gestion des déchets dangereux </vt:lpstr>
      <vt:lpstr>PowerPoint Presentation</vt:lpstr>
      <vt:lpstr>PowerPoint Presentation</vt:lpstr>
      <vt:lpstr>PowerPoint Presentation</vt:lpstr>
      <vt:lpstr>Ressources naturelles  et patrimoine culturel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Karianne Meaker Laird</dc:creator>
  <cp:lastModifiedBy>Karianne Meaker Laird</cp:lastModifiedBy>
  <cp:revision>92</cp:revision>
  <dcterms:created xsi:type="dcterms:W3CDTF">2021-10-12T13:41:05Z</dcterms:created>
  <dcterms:modified xsi:type="dcterms:W3CDTF">2022-01-18T16:42:09Z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0x0101004116EE5BA183974182AB9A5F97050164</vt:lpwstr>
  </property>
  <property fmtid="{D5CDD505-2E9C-101B-9397-08002B2CF9AE}" pid="3" name="SecurityClassificationUnclassified">
    <vt:lpwstr/>
  </property>
</Properties>
</file>